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8"/>
  </p:notesMasterIdLst>
  <p:sldIdLst>
    <p:sldId id="283" r:id="rId3"/>
    <p:sldId id="286" r:id="rId4"/>
    <p:sldId id="258" r:id="rId5"/>
    <p:sldId id="321" r:id="rId6"/>
    <p:sldId id="292" r:id="rId7"/>
    <p:sldId id="289" r:id="rId8"/>
    <p:sldId id="291" r:id="rId9"/>
    <p:sldId id="285" r:id="rId10"/>
    <p:sldId id="324" r:id="rId11"/>
    <p:sldId id="298" r:id="rId12"/>
    <p:sldId id="299" r:id="rId13"/>
    <p:sldId id="300" r:id="rId14"/>
    <p:sldId id="301" r:id="rId15"/>
    <p:sldId id="304" r:id="rId16"/>
    <p:sldId id="305" r:id="rId17"/>
    <p:sldId id="302" r:id="rId18"/>
    <p:sldId id="308" r:id="rId19"/>
    <p:sldId id="309" r:id="rId20"/>
    <p:sldId id="314" r:id="rId21"/>
    <p:sldId id="315" r:id="rId22"/>
    <p:sldId id="316" r:id="rId23"/>
    <p:sldId id="318" r:id="rId24"/>
    <p:sldId id="325" r:id="rId25"/>
    <p:sldId id="297" r:id="rId26"/>
    <p:sldId id="32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92"/>
            <p14:sldId id="289"/>
            <p14:sldId id="291"/>
            <p14:sldId id="285"/>
            <p14:sldId id="324"/>
            <p14:sldId id="298"/>
            <p14:sldId id="299"/>
            <p14:sldId id="300"/>
            <p14:sldId id="301"/>
            <p14:sldId id="304"/>
            <p14:sldId id="305"/>
            <p14:sldId id="302"/>
            <p14:sldId id="308"/>
            <p14:sldId id="309"/>
            <p14:sldId id="314"/>
            <p14:sldId id="315"/>
            <p14:sldId id="316"/>
            <p14:sldId id="318"/>
            <p14:sldId id="325"/>
            <p14:sldId id="297"/>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tanre2@outlook.com" initials="c" lastIdx="2" clrIdx="0">
    <p:extLst>
      <p:ext uri="{19B8F6BF-5375-455C-9EA6-DF929625EA0E}">
        <p15:presenceInfo xmlns:p15="http://schemas.microsoft.com/office/powerpoint/2012/main" userId="078de793f21f72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293" autoAdjust="0"/>
  </p:normalViewPr>
  <p:slideViewPr>
    <p:cSldViewPr snapToGrid="0">
      <p:cViewPr varScale="1">
        <p:scale>
          <a:sx n="84" d="100"/>
          <a:sy n="84" d="100"/>
        </p:scale>
        <p:origin x="780" y="52"/>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8.xml"/><Relationship Id="rId5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theme" Target="../theme/theme1.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image" Target="../media/image1.png"/><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image" Target="../media/image1.png"/><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2.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1">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735" r:id="rId82"/>
    <p:sldLayoutId id="2147483736" r:id="rId83"/>
    <p:sldLayoutId id="2147483737" r:id="rId84"/>
    <p:sldLayoutId id="2147483738" r:id="rId85"/>
    <p:sldLayoutId id="2147483739" r:id="rId86"/>
    <p:sldLayoutId id="2147483740" r:id="rId87"/>
    <p:sldLayoutId id="2147483741" r:id="rId88"/>
    <p:sldLayoutId id="2147483742" r:id="rId89"/>
    <p:sldLayoutId id="2147483743" r:id="rId90"/>
    <p:sldLayoutId id="2147483744" r:id="rId91"/>
    <p:sldLayoutId id="2147483745" r:id="rId92"/>
    <p:sldLayoutId id="2147483746" r:id="rId93"/>
    <p:sldLayoutId id="2147483747" r:id="rId94"/>
    <p:sldLayoutId id="2147483748" r:id="rId95"/>
    <p:sldLayoutId id="2147483749" r:id="rId96"/>
    <p:sldLayoutId id="2147483750" r:id="rId97"/>
    <p:sldLayoutId id="2147483751" r:id="rId98"/>
    <p:sldLayoutId id="2147483752" r:id="rId99"/>
    <p:sldLayoutId id="2147483753" r:id="rId100"/>
    <p:sldLayoutId id="2147483754" r:id="rId101"/>
    <p:sldLayoutId id="2147483755" r:id="rId102"/>
    <p:sldLayoutId id="2147483756" r:id="rId103"/>
    <p:sldLayoutId id="2147483757" r:id="rId104"/>
    <p:sldLayoutId id="2147483758" r:id="rId105"/>
    <p:sldLayoutId id="2147483759" r:id="rId106"/>
    <p:sldLayoutId id="2147483760" r:id="rId107"/>
    <p:sldLayoutId id="2147483761" r:id="rId108"/>
    <p:sldLayoutId id="2147483762" r:id="rId109"/>
    <p:sldLayoutId id="2147483763" r:id="rId110"/>
    <p:sldLayoutId id="2147483764" r:id="rId111"/>
    <p:sldLayoutId id="2147483765" r:id="rId112"/>
    <p:sldLayoutId id="2147483766" r:id="rId113"/>
    <p:sldLayoutId id="2147483767" r:id="rId114"/>
    <p:sldLayoutId id="2147483768" r:id="rId115"/>
    <p:sldLayoutId id="2147483769" r:id="rId116"/>
    <p:sldLayoutId id="2147483770" r:id="rId117"/>
    <p:sldLayoutId id="2147483771" r:id="rId118"/>
    <p:sldLayoutId id="2147483772" r:id="rId119"/>
    <p:sldLayoutId id="2147483773" r:id="rId120"/>
    <p:sldLayoutId id="2147483774" r:id="rId121"/>
    <p:sldLayoutId id="2147483775" r:id="rId122"/>
    <p:sldLayoutId id="2147483776" r:id="rId123"/>
    <p:sldLayoutId id="2147483777" r:id="rId124"/>
    <p:sldLayoutId id="2147483778" r:id="rId125"/>
    <p:sldLayoutId id="2147483779" r:id="rId126"/>
    <p:sldLayoutId id="2147483780" r:id="rId127"/>
    <p:sldLayoutId id="2147483781" r:id="rId128"/>
    <p:sldLayoutId id="2147483782" r:id="rId129"/>
    <p:sldLayoutId id="2147483783" r:id="rId130"/>
    <p:sldLayoutId id="2147483784" r:id="rId131"/>
    <p:sldLayoutId id="2147483785" r:id="rId132"/>
    <p:sldLayoutId id="2147483786" r:id="rId133"/>
    <p:sldLayoutId id="2147483787" r:id="rId134"/>
    <p:sldLayoutId id="2147483788" r:id="rId135"/>
    <p:sldLayoutId id="2147483789" r:id="rId136"/>
    <p:sldLayoutId id="2147483790" r:id="rId137"/>
    <p:sldLayoutId id="2147483791" r:id="rId138"/>
    <p:sldLayoutId id="2147483792" r:id="rId139"/>
    <p:sldLayoutId id="2147483793" r:id="rId140"/>
    <p:sldLayoutId id="2147483794" r:id="rId141"/>
    <p:sldLayoutId id="2147483795" r:id="rId142"/>
    <p:sldLayoutId id="2147483796" r:id="rId143"/>
    <p:sldLayoutId id="2147483797" r:id="rId144"/>
    <p:sldLayoutId id="2147483798" r:id="rId145"/>
    <p:sldLayoutId id="2147483799" r:id="rId146"/>
    <p:sldLayoutId id="2147483800" r:id="rId147"/>
    <p:sldLayoutId id="2147483801" r:id="rId148"/>
    <p:sldLayoutId id="2147483802" r:id="rId149"/>
    <p:sldLayoutId id="2147483803" r:id="rId150"/>
    <p:sldLayoutId id="2147483804" r:id="rId151"/>
    <p:sldLayoutId id="2147483805" r:id="rId152"/>
    <p:sldLayoutId id="2147483806" r:id="rId153"/>
    <p:sldLayoutId id="2147483807" r:id="rId154"/>
    <p:sldLayoutId id="2147483808" r:id="rId155"/>
    <p:sldLayoutId id="2147483809" r:id="rId156"/>
    <p:sldLayoutId id="2147483810" r:id="rId157"/>
    <p:sldLayoutId id="2147483811" r:id="rId158"/>
    <p:sldLayoutId id="2147483812" r:id="rId159"/>
    <p:sldLayoutId id="2147483813" r:id="rId160"/>
    <p:sldLayoutId id="2147483814" r:id="rId161"/>
    <p:sldLayoutId id="2147483815" r:id="rId162"/>
    <p:sldLayoutId id="2147483816" r:id="rId163"/>
    <p:sldLayoutId id="2147483817" r:id="rId164"/>
    <p:sldLayoutId id="2147483818" r:id="rId165"/>
    <p:sldLayoutId id="2147483819" r:id="rId166"/>
    <p:sldLayoutId id="2147483820" r:id="rId167"/>
    <p:sldLayoutId id="2147483821" r:id="rId168"/>
    <p:sldLayoutId id="2147483822" r:id="rId169"/>
    <p:sldLayoutId id="2147483823" r:id="rId170"/>
    <p:sldLayoutId id="2147483824" r:id="rId171"/>
    <p:sldLayoutId id="2147483825" r:id="rId172"/>
    <p:sldLayoutId id="2147483826" r:id="rId173"/>
    <p:sldLayoutId id="2147483827" r:id="rId174"/>
    <p:sldLayoutId id="2147483828" r:id="rId175"/>
    <p:sldLayoutId id="2147483829" r:id="rId176"/>
    <p:sldLayoutId id="2147483830" r:id="rId177"/>
    <p:sldLayoutId id="2147483831" r:id="rId178"/>
    <p:sldLayoutId id="2147483832" r:id="rId179"/>
    <p:sldLayoutId id="2147483833" r:id="rId180"/>
    <p:sldLayoutId id="2147483834" r:id="rId181"/>
    <p:sldLayoutId id="2147483835" r:id="rId182"/>
    <p:sldLayoutId id="2147483836" r:id="rId183"/>
    <p:sldLayoutId id="2147483837" r:id="rId184"/>
    <p:sldLayoutId id="2147483838" r:id="rId185"/>
    <p:sldLayoutId id="2147483839" r:id="rId186"/>
    <p:sldLayoutId id="2147483840" r:id="rId187"/>
    <p:sldLayoutId id="2147483841" r:id="rId188"/>
    <p:sldLayoutId id="2147483842" r:id="rId189"/>
    <p:sldLayoutId id="2147483843" r:id="rId190"/>
    <p:sldLayoutId id="2147483844" r:id="rId191"/>
    <p:sldLayoutId id="2147483845" r:id="rId192"/>
    <p:sldLayoutId id="2147483846" r:id="rId193"/>
    <p:sldLayoutId id="2147483847" r:id="rId194"/>
    <p:sldLayoutId id="2147483848" r:id="rId195"/>
    <p:sldLayoutId id="2147483849" r:id="rId196"/>
    <p:sldLayoutId id="2147483850" r:id="rId197"/>
    <p:sldLayoutId id="2147483851" r:id="rId198"/>
    <p:sldLayoutId id="2147483888" r:id="rId19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customXml" Target="../ink/ink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0.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54481" y="-390309"/>
            <a:ext cx="2908264" cy="2446491"/>
          </a:xfrm>
          <a:prstGeom prst="rect">
            <a:avLst/>
          </a:prstGeom>
          <a:ln>
            <a:solidFill>
              <a:schemeClr val="tx2"/>
            </a:solidFill>
          </a:ln>
          <a:effectLst/>
        </p:spPr>
      </p:pic>
      <p:sp>
        <p:nvSpPr>
          <p:cNvPr id="7" name="object 7"/>
          <p:cNvSpPr txBox="1"/>
          <p:nvPr/>
        </p:nvSpPr>
        <p:spPr>
          <a:xfrm>
            <a:off x="2350294" y="3383049"/>
            <a:ext cx="4171950" cy="782265"/>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a:solidFill>
                  <a:srgbClr val="CC0000"/>
                </a:solidFill>
                <a:latin typeface="Verdana"/>
                <a:cs typeface="Verdana"/>
              </a:rPr>
              <a:t>Chetan Chaudhari</a:t>
            </a:r>
            <a:endParaRPr lang="en-US" sz="1800" dirty="0">
              <a:latin typeface="Verdana"/>
              <a:cs typeface="Verdana"/>
            </a:endParaRPr>
          </a:p>
          <a:p>
            <a:pPr algn="ctr">
              <a:lnSpc>
                <a:spcPct val="100000"/>
              </a:lnSpc>
              <a:spcBef>
                <a:spcPts val="20"/>
              </a:spcBef>
            </a:pPr>
            <a:r>
              <a:rPr lang="en-US" sz="1400" b="1" u="sng" spc="-60" dirty="0">
                <a:solidFill>
                  <a:srgbClr val="124F5B"/>
                </a:solidFill>
                <a:latin typeface="Verdana"/>
                <a:cs typeface="Verdana"/>
              </a:rPr>
              <a:t>Data </a:t>
            </a:r>
            <a:r>
              <a:rPr lang="en-US" sz="1400" b="1" u="sng" spc="-55" dirty="0">
                <a:solidFill>
                  <a:srgbClr val="124F5B"/>
                </a:solidFill>
                <a:latin typeface="Verdana"/>
                <a:cs typeface="Verdana"/>
              </a:rPr>
              <a:t>Science </a:t>
            </a:r>
            <a:r>
              <a:rPr lang="en-US" sz="1400" b="1" u="sng" spc="-100" dirty="0">
                <a:solidFill>
                  <a:srgbClr val="124F5B"/>
                </a:solidFill>
                <a:latin typeface="Verdana"/>
                <a:cs typeface="Verdana"/>
              </a:rPr>
              <a:t>Trainee,</a:t>
            </a:r>
            <a:r>
              <a:rPr lang="en-US" sz="1400" b="1" u="sng" spc="-210" dirty="0">
                <a:solidFill>
                  <a:srgbClr val="124F5B"/>
                </a:solidFill>
                <a:latin typeface="Verdana"/>
                <a:cs typeface="Verdana"/>
              </a:rPr>
              <a:t> </a:t>
            </a:r>
            <a:r>
              <a:rPr lang="en-US" sz="1400" b="1" u="sng" spc="-60" dirty="0" err="1">
                <a:solidFill>
                  <a:srgbClr val="124F5B"/>
                </a:solidFill>
                <a:latin typeface="Verdana"/>
                <a:cs typeface="Verdana"/>
              </a:rPr>
              <a:t>AlmaBetter</a:t>
            </a:r>
            <a:endParaRPr lang="en-US" sz="1400" u="sng"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bg1">
                    <a:lumMod val="50000"/>
                  </a:schemeClr>
                </a:solidFill>
                <a:effectLst/>
                <a:latin typeface="+mn-lt"/>
              </a:rPr>
              <a:t>Percentage of Paid apps v/s Free apps</a:t>
            </a:r>
            <a:endParaRPr kumimoji="0" lang="en-US" altLang="en-US" sz="2400" i="0" u="sng" strike="noStrike" cap="none" normalizeH="0" baseline="0" dirty="0">
              <a:ln>
                <a:noFill/>
              </a:ln>
              <a:solidFill>
                <a:schemeClr val="bg1">
                  <a:lumMod val="50000"/>
                </a:schemeClr>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280977" y="1230649"/>
            <a:ext cx="3087576" cy="338554"/>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a:t>
            </a: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341487" y="150244"/>
            <a:ext cx="513258" cy="506273"/>
          </a:xfrm>
          <a:prstGeom prst="rect">
            <a:avLst/>
          </a:prstGeom>
          <a:blipFill>
            <a:blip r:embed="rId2" cstate="print"/>
            <a:stretch>
              <a:fillRect/>
            </a:stretch>
          </a:blipFill>
        </p:spPr>
        <p:txBody>
          <a:bodyPr wrap="square" lIns="0" tIns="0" rIns="0" bIns="0" rtlCol="0"/>
          <a:lstStyle/>
          <a:p>
            <a:endParaRPr dirty="0"/>
          </a:p>
        </p:txBody>
      </p:sp>
      <p:pic>
        <p:nvPicPr>
          <p:cNvPr id="1026" name="Picture 2">
            <a:extLst>
              <a:ext uri="{FF2B5EF4-FFF2-40B4-BE49-F238E27FC236}">
                <a16:creationId xmlns:a16="http://schemas.microsoft.com/office/drawing/2014/main" id="{673FE0B5-0DB2-3397-3DAF-A698EB90A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292" y="734854"/>
            <a:ext cx="6614374" cy="435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9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pic>
        <p:nvPicPr>
          <p:cNvPr id="2050" name="Picture 2">
            <a:extLst>
              <a:ext uri="{FF2B5EF4-FFF2-40B4-BE49-F238E27FC236}">
                <a16:creationId xmlns:a16="http://schemas.microsoft.com/office/drawing/2014/main" id="{A35F4FCD-BD08-0B5C-DBDC-89D5B0169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455" y="358627"/>
            <a:ext cx="235267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5A7E59-1A9A-FCDB-1E43-BD910DC1D7F5}"/>
              </a:ext>
            </a:extLst>
          </p:cNvPr>
          <p:cNvSpPr txBox="1"/>
          <p:nvPr/>
        </p:nvSpPr>
        <p:spPr>
          <a:xfrm>
            <a:off x="576303" y="3119718"/>
            <a:ext cx="8314123" cy="1200329"/>
          </a:xfrm>
          <a:prstGeom prst="rect">
            <a:avLst/>
          </a:prstGeom>
          <a:noFill/>
        </p:spPr>
        <p:txBody>
          <a:bodyPr wrap="square" rtlCol="0">
            <a:spAutoFit/>
          </a:bodyPr>
          <a:lstStyle/>
          <a:p>
            <a:r>
              <a:rPr lang="en-GB" sz="1800" b="0" i="0" dirty="0">
                <a:effectLst/>
                <a:latin typeface="Calibri" panose="020F0502020204030204" pitchFamily="34" charset="0"/>
                <a:cs typeface="Calibri" panose="020F0502020204030204" pitchFamily="34" charset="0"/>
              </a:rPr>
              <a:t>As we can see from the upper pie chart is that free applications consist of a major portion of Google Play store. Paid applications are significantly less as compared to free applications. We can also conclude that developers are most dependent on post-business instead of pre-business.         </a:t>
            </a:r>
            <a:r>
              <a:rPr lang="en-GB" sz="1800" b="0" i="0" dirty="0">
                <a:solidFill>
                  <a:schemeClr val="bg2">
                    <a:lumMod val="50000"/>
                  </a:schemeClr>
                </a:solidFill>
                <a:effectLst/>
                <a:latin typeface="Calibri" panose="020F0502020204030204" pitchFamily="34" charset="0"/>
                <a:cs typeface="Calibri" panose="020F0502020204030204" pitchFamily="34" charset="0"/>
              </a:rPr>
              <a:t>(Free Apps = 92.6% ,  Paid Apps = 7.4%)</a:t>
            </a:r>
            <a:endParaRPr lang="en-IN" sz="18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263519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2" cstate="print"/>
            <a:stretch>
              <a:fillRect/>
            </a:stretch>
          </a:blipFill>
        </p:spPr>
        <p:txBody>
          <a:bodyPr wrap="square" lIns="0" tIns="0" rIns="0" bIns="0" rtlCol="0"/>
          <a:lstStyle/>
          <a:p>
            <a:endParaRPr/>
          </a:p>
        </p:txBody>
      </p:sp>
      <p:pic>
        <p:nvPicPr>
          <p:cNvPr id="3074" name="Picture 2">
            <a:extLst>
              <a:ext uri="{FF2B5EF4-FFF2-40B4-BE49-F238E27FC236}">
                <a16:creationId xmlns:a16="http://schemas.microsoft.com/office/drawing/2014/main" id="{2F809D50-0CA4-A28A-1E2A-55F333638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0718"/>
            <a:ext cx="9144000" cy="43827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A15CE6-28A3-BDE1-72EF-17406DFBA9FE}"/>
              </a:ext>
            </a:extLst>
          </p:cNvPr>
          <p:cNvSpPr txBox="1"/>
          <p:nvPr/>
        </p:nvSpPr>
        <p:spPr>
          <a:xfrm>
            <a:off x="1440180" y="179325"/>
            <a:ext cx="6240780" cy="461665"/>
          </a:xfrm>
          <a:prstGeom prst="rect">
            <a:avLst/>
          </a:prstGeom>
          <a:noFill/>
        </p:spPr>
        <p:txBody>
          <a:bodyPr wrap="square" rtlCol="0">
            <a:spAutoFit/>
          </a:bodyPr>
          <a:lstStyle/>
          <a:p>
            <a:r>
              <a:rPr lang="en-GB" sz="2400" b="1" u="sng" dirty="0">
                <a:solidFill>
                  <a:schemeClr val="bg1">
                    <a:lumMod val="50000"/>
                  </a:schemeClr>
                </a:solidFill>
              </a:rPr>
              <a:t>       Number of Apps per category</a:t>
            </a:r>
            <a:endParaRPr lang="en-IN" sz="2400" b="1" u="sng" dirty="0">
              <a:solidFill>
                <a:schemeClr val="bg1">
                  <a:lumMod val="50000"/>
                </a:schemeClr>
              </a:solidFill>
            </a:endParaRPr>
          </a:p>
        </p:txBody>
      </p:sp>
    </p:spTree>
    <p:extLst>
      <p:ext uri="{BB962C8B-B14F-4D97-AF65-F5344CB8AC3E}">
        <p14:creationId xmlns:p14="http://schemas.microsoft.com/office/powerpoint/2010/main" val="422896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2DC0F9A9-220B-D279-ECD2-665CC5D8878F}"/>
              </a:ext>
            </a:extLst>
          </p:cNvPr>
          <p:cNvSpPr/>
          <p:nvPr/>
        </p:nvSpPr>
        <p:spPr>
          <a:xfrm>
            <a:off x="545520" y="189842"/>
            <a:ext cx="513258" cy="506273"/>
          </a:xfrm>
          <a:prstGeom prst="rect">
            <a:avLst/>
          </a:prstGeom>
          <a:blipFill>
            <a:blip r:embed="rId2" cstate="print"/>
            <a:stretch>
              <a:fillRect/>
            </a:stretch>
          </a:blipFill>
        </p:spPr>
        <p:txBody>
          <a:bodyPr wrap="square" lIns="0" tIns="0" rIns="0" bIns="0" rtlCol="0"/>
          <a:lstStyle/>
          <a:p>
            <a:endParaRPr/>
          </a:p>
        </p:txBody>
      </p:sp>
      <p:pic>
        <p:nvPicPr>
          <p:cNvPr id="4098" name="Picture 2">
            <a:extLst>
              <a:ext uri="{FF2B5EF4-FFF2-40B4-BE49-F238E27FC236}">
                <a16:creationId xmlns:a16="http://schemas.microsoft.com/office/drawing/2014/main" id="{6EE81FBE-9BB3-0F06-3F08-AF4A7DA0C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15260"/>
            <a:ext cx="596265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C75CC3-B928-15D8-2554-87880756DBA4}"/>
              </a:ext>
            </a:extLst>
          </p:cNvPr>
          <p:cNvSpPr txBox="1"/>
          <p:nvPr/>
        </p:nvSpPr>
        <p:spPr>
          <a:xfrm>
            <a:off x="461042" y="3165822"/>
            <a:ext cx="8344860" cy="1354217"/>
          </a:xfrm>
          <a:prstGeom prst="rect">
            <a:avLst/>
          </a:prstGeom>
          <a:noFill/>
        </p:spPr>
        <p:txBody>
          <a:bodyPr wrap="square" rtlCol="0">
            <a:spAutoFit/>
          </a:bodyPr>
          <a:lstStyle/>
          <a:p>
            <a:pPr algn="l"/>
            <a:r>
              <a:rPr lang="en-GB" sz="1800" b="0" i="0" dirty="0">
                <a:solidFill>
                  <a:srgbClr val="000000"/>
                </a:solidFill>
                <a:effectLst/>
                <a:latin typeface="Calibri" panose="020F0502020204030204" pitchFamily="34" charset="0"/>
                <a:cs typeface="Calibri" panose="020F0502020204030204" pitchFamily="34" charset="0"/>
              </a:rPr>
              <a:t>From the above plotting we observe that most of the apps in the play store are from the categories of </a:t>
            </a:r>
            <a:r>
              <a:rPr lang="en-GB" sz="1800" b="0" i="0" u="sng" dirty="0">
                <a:solidFill>
                  <a:schemeClr val="bg2">
                    <a:lumMod val="50000"/>
                  </a:schemeClr>
                </a:solidFill>
                <a:effectLst/>
                <a:latin typeface="Calibri" panose="020F0502020204030204" pitchFamily="34" charset="0"/>
                <a:cs typeface="Calibri" panose="020F0502020204030204" pitchFamily="34" charset="0"/>
              </a:rPr>
              <a:t>'Family</a:t>
            </a:r>
            <a:r>
              <a:rPr lang="en-GB" sz="1800" b="0" i="0" dirty="0">
                <a:solidFill>
                  <a:srgbClr val="000000"/>
                </a:solidFill>
                <a:effectLst/>
                <a:latin typeface="Calibri" panose="020F0502020204030204" pitchFamily="34" charset="0"/>
                <a:cs typeface="Calibri" panose="020F0502020204030204" pitchFamily="34" charset="0"/>
              </a:rPr>
              <a:t>', </a:t>
            </a:r>
            <a:r>
              <a:rPr lang="en-GB" sz="1800" b="0" i="0" u="sng" dirty="0">
                <a:solidFill>
                  <a:schemeClr val="bg2">
                    <a:lumMod val="50000"/>
                  </a:schemeClr>
                </a:solidFill>
                <a:effectLst/>
                <a:latin typeface="Calibri" panose="020F0502020204030204" pitchFamily="34" charset="0"/>
                <a:cs typeface="Calibri" panose="020F0502020204030204" pitchFamily="34" charset="0"/>
              </a:rPr>
              <a:t>'Game</a:t>
            </a:r>
            <a:r>
              <a:rPr lang="en-GB" sz="1800" b="0" i="0" dirty="0">
                <a:solidFill>
                  <a:srgbClr val="000000"/>
                </a:solidFill>
                <a:effectLst/>
                <a:latin typeface="Calibri" panose="020F0502020204030204" pitchFamily="34" charset="0"/>
                <a:cs typeface="Calibri" panose="020F0502020204030204" pitchFamily="34" charset="0"/>
              </a:rPr>
              <a:t>' and also </a:t>
            </a:r>
            <a:r>
              <a:rPr lang="en-GB" sz="1800" b="0" i="0" u="sng" dirty="0">
                <a:solidFill>
                  <a:schemeClr val="bg2">
                    <a:lumMod val="50000"/>
                  </a:schemeClr>
                </a:solidFill>
                <a:effectLst/>
                <a:latin typeface="Calibri" panose="020F0502020204030204" pitchFamily="34" charset="0"/>
                <a:cs typeface="Calibri" panose="020F0502020204030204" pitchFamily="34" charset="0"/>
              </a:rPr>
              <a:t>'Tools</a:t>
            </a:r>
            <a:r>
              <a:rPr lang="en-GB" sz="1800" b="0" i="0" dirty="0">
                <a:solidFill>
                  <a:srgbClr val="000000"/>
                </a:solidFill>
                <a:effectLst/>
                <a:latin typeface="Calibri" panose="020F0502020204030204" pitchFamily="34" charset="0"/>
                <a:cs typeface="Calibri" panose="020F0502020204030204" pitchFamily="34" charset="0"/>
              </a:rPr>
              <a:t>.</a:t>
            </a:r>
          </a:p>
          <a:p>
            <a:pPr algn="l"/>
            <a:r>
              <a:rPr lang="en-GB" sz="1800" b="0" i="0" dirty="0">
                <a:solidFill>
                  <a:srgbClr val="000000"/>
                </a:solidFill>
                <a:effectLst/>
                <a:latin typeface="Calibri" panose="020F0502020204030204" pitchFamily="34" charset="0"/>
                <a:cs typeface="Calibri" panose="020F0502020204030204" pitchFamily="34" charset="0"/>
              </a:rPr>
              <a:t>We can conclude that </a:t>
            </a:r>
            <a:r>
              <a:rPr lang="en-GB" sz="1800" b="0" i="0" dirty="0" err="1">
                <a:solidFill>
                  <a:srgbClr val="000000"/>
                </a:solidFill>
                <a:effectLst/>
                <a:latin typeface="Calibri" panose="020F0502020204030204" pitchFamily="34" charset="0"/>
                <a:cs typeface="Calibri" panose="020F0502020204030204" pitchFamily="34" charset="0"/>
              </a:rPr>
              <a:t>playstore</a:t>
            </a:r>
            <a:r>
              <a:rPr lang="en-GB" sz="1800" b="0" i="0" dirty="0">
                <a:solidFill>
                  <a:srgbClr val="000000"/>
                </a:solidFill>
                <a:effectLst/>
                <a:latin typeface="Calibri" panose="020F0502020204030204" pitchFamily="34" charset="0"/>
                <a:cs typeface="Calibri" panose="020F0502020204030204" pitchFamily="34" charset="0"/>
              </a:rPr>
              <a:t> is flooded with Family and Gaming apps.</a:t>
            </a:r>
          </a:p>
          <a:p>
            <a:br>
              <a:rPr lang="en-GB" b="0" i="0" dirty="0">
                <a:solidFill>
                  <a:srgbClr val="000000"/>
                </a:solidFill>
                <a:effectLst/>
                <a:latin typeface="-apple-system"/>
              </a:rPr>
            </a:br>
            <a:endParaRPr lang="en-IN" dirty="0"/>
          </a:p>
        </p:txBody>
      </p:sp>
    </p:spTree>
    <p:extLst>
      <p:ext uri="{BB962C8B-B14F-4D97-AF65-F5344CB8AC3E}">
        <p14:creationId xmlns:p14="http://schemas.microsoft.com/office/powerpoint/2010/main" val="3408522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pic>
        <p:nvPicPr>
          <p:cNvPr id="5122" name="Picture 2">
            <a:extLst>
              <a:ext uri="{FF2B5EF4-FFF2-40B4-BE49-F238E27FC236}">
                <a16:creationId xmlns:a16="http://schemas.microsoft.com/office/drawing/2014/main" id="{53FE5ED0-4214-F4DC-CAF4-D2FE5D3C6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5352"/>
            <a:ext cx="9074844" cy="4398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DE2941-CCD6-7350-7720-7165FBFE88C9}"/>
              </a:ext>
            </a:extLst>
          </p:cNvPr>
          <p:cNvSpPr txBox="1"/>
          <p:nvPr/>
        </p:nvSpPr>
        <p:spPr>
          <a:xfrm>
            <a:off x="1744980" y="76200"/>
            <a:ext cx="5646420" cy="461665"/>
          </a:xfrm>
          <a:prstGeom prst="rect">
            <a:avLst/>
          </a:prstGeom>
          <a:noFill/>
        </p:spPr>
        <p:txBody>
          <a:bodyPr wrap="square" rtlCol="0">
            <a:spAutoFit/>
          </a:bodyPr>
          <a:lstStyle/>
          <a:p>
            <a:r>
              <a:rPr lang="en-GB" sz="2400" b="1" dirty="0">
                <a:solidFill>
                  <a:schemeClr val="bg1">
                    <a:lumMod val="50000"/>
                  </a:schemeClr>
                </a:solidFill>
              </a:rPr>
              <a:t>             </a:t>
            </a:r>
            <a:r>
              <a:rPr lang="en-GB" sz="2400" b="1" u="sng" dirty="0">
                <a:solidFill>
                  <a:schemeClr val="bg1">
                    <a:lumMod val="50000"/>
                  </a:schemeClr>
                </a:solidFill>
              </a:rPr>
              <a:t>Rating Distribution</a:t>
            </a:r>
            <a:endParaRPr lang="en-IN" sz="2400" b="1" u="sng" dirty="0">
              <a:solidFill>
                <a:schemeClr val="bg1">
                  <a:lumMod val="50000"/>
                </a:schemeClr>
              </a:solidFill>
            </a:endParaRPr>
          </a:p>
        </p:txBody>
      </p:sp>
    </p:spTree>
    <p:extLst>
      <p:ext uri="{BB962C8B-B14F-4D97-AF65-F5344CB8AC3E}">
        <p14:creationId xmlns:p14="http://schemas.microsoft.com/office/powerpoint/2010/main" val="139753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2" cstate="print"/>
            <a:stretch>
              <a:fillRect/>
            </a:stretch>
          </a:blipFill>
        </p:spPr>
        <p:txBody>
          <a:bodyPr wrap="square" lIns="0" tIns="0" rIns="0" bIns="0" rtlCol="0"/>
          <a:lstStyle/>
          <a:p>
            <a:endParaRPr/>
          </a:p>
        </p:txBody>
      </p:sp>
      <p:pic>
        <p:nvPicPr>
          <p:cNvPr id="6146" name="Picture 2">
            <a:extLst>
              <a:ext uri="{FF2B5EF4-FFF2-40B4-BE49-F238E27FC236}">
                <a16:creationId xmlns:a16="http://schemas.microsoft.com/office/drawing/2014/main" id="{A97AC29B-60AC-16CF-51C0-E341633D6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15260"/>
            <a:ext cx="5962650"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8559A5-3269-6DC3-3A29-F65C4A45CDE1}"/>
              </a:ext>
            </a:extLst>
          </p:cNvPr>
          <p:cNvSpPr txBox="1"/>
          <p:nvPr/>
        </p:nvSpPr>
        <p:spPr>
          <a:xfrm>
            <a:off x="407254" y="3065929"/>
            <a:ext cx="8291072" cy="2616101"/>
          </a:xfrm>
          <a:prstGeom prst="rect">
            <a:avLst/>
          </a:prstGeom>
          <a:noFill/>
        </p:spPr>
        <p:txBody>
          <a:bodyPr wrap="square" rtlCol="0">
            <a:spAutoFit/>
          </a:bodyPr>
          <a:lstStyle/>
          <a:p>
            <a:pPr algn="l"/>
            <a:r>
              <a:rPr lang="en-GB" sz="1800" b="0" i="0" dirty="0">
                <a:solidFill>
                  <a:srgbClr val="000000"/>
                </a:solidFill>
                <a:effectLst/>
                <a:latin typeface="var(--jp-content-font-family)"/>
              </a:rPr>
              <a:t>From this distribution plotting, it implies that most of the apps in the Play Store are having rating higher than 4 or in the range of 4 to 4.7. We conclude that the median of the rating is 4.3.</a:t>
            </a:r>
          </a:p>
          <a:p>
            <a:r>
              <a:rPr lang="en-GB" sz="1800" dirty="0">
                <a:latin typeface="var(--jp-content-font-family)"/>
              </a:rPr>
              <a:t>The majority of the apps in  the Play Store (~80%) are top  rated.</a:t>
            </a:r>
          </a:p>
          <a:p>
            <a:r>
              <a:rPr lang="en-GB" sz="1800" dirty="0">
                <a:latin typeface="var(--jp-content-font-family)"/>
              </a:rPr>
              <a:t>This implies that the majority  of the users are happy with  the services received via the  respective app.</a:t>
            </a:r>
          </a:p>
          <a:p>
            <a:endParaRPr lang="en-GB" sz="1400" dirty="0">
              <a:latin typeface="Verdana"/>
              <a:cs typeface="Verdana"/>
            </a:endParaRPr>
          </a:p>
          <a:p>
            <a:endParaRPr lang="en-GB" b="0" i="0" dirty="0">
              <a:solidFill>
                <a:srgbClr val="000000"/>
              </a:solidFill>
              <a:effectLst/>
              <a:latin typeface="-apple-system"/>
            </a:endParaRPr>
          </a:p>
          <a:p>
            <a:br>
              <a:rPr lang="en-GB" b="0" i="0" dirty="0">
                <a:solidFill>
                  <a:srgbClr val="000000"/>
                </a:solidFill>
                <a:effectLst/>
                <a:latin typeface="-apple-system"/>
              </a:rPr>
            </a:br>
            <a:endParaRPr lang="en-IN" dirty="0"/>
          </a:p>
        </p:txBody>
      </p:sp>
    </p:spTree>
    <p:extLst>
      <p:ext uri="{BB962C8B-B14F-4D97-AF65-F5344CB8AC3E}">
        <p14:creationId xmlns:p14="http://schemas.microsoft.com/office/powerpoint/2010/main" val="1434882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9344AD40-5B8D-CFBA-7567-6E8EFE7A700C}"/>
              </a:ext>
            </a:extLst>
          </p:cNvPr>
          <p:cNvSpPr/>
          <p:nvPr/>
        </p:nvSpPr>
        <p:spPr>
          <a:xfrm>
            <a:off x="503582" y="216518"/>
            <a:ext cx="502187" cy="506273"/>
          </a:xfrm>
          <a:prstGeom prst="rect">
            <a:avLst/>
          </a:prstGeom>
          <a:blipFill>
            <a:blip r:embed="rId2" cstate="print"/>
            <a:stretch>
              <a:fillRect/>
            </a:stretch>
          </a:blipFill>
        </p:spPr>
        <p:txBody>
          <a:bodyPr wrap="square" lIns="0" tIns="0" rIns="0" bIns="0" rtlCol="0"/>
          <a:lstStyle/>
          <a:p>
            <a:endParaRPr/>
          </a:p>
        </p:txBody>
      </p:sp>
      <p:pic>
        <p:nvPicPr>
          <p:cNvPr id="7170" name="Picture 2">
            <a:extLst>
              <a:ext uri="{FF2B5EF4-FFF2-40B4-BE49-F238E27FC236}">
                <a16:creationId xmlns:a16="http://schemas.microsoft.com/office/drawing/2014/main" id="{17B75364-826C-2C6C-5503-642443ED1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6823"/>
            <a:ext cx="9144000" cy="43366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1A9F65-D8E3-C823-C9D3-45EF52CF9196}"/>
              </a:ext>
            </a:extLst>
          </p:cNvPr>
          <p:cNvSpPr txBox="1"/>
          <p:nvPr/>
        </p:nvSpPr>
        <p:spPr>
          <a:xfrm>
            <a:off x="1409700" y="160020"/>
            <a:ext cx="6530340" cy="461665"/>
          </a:xfrm>
          <a:prstGeom prst="rect">
            <a:avLst/>
          </a:prstGeom>
          <a:noFill/>
        </p:spPr>
        <p:txBody>
          <a:bodyPr wrap="square" rtlCol="0">
            <a:spAutoFit/>
          </a:bodyPr>
          <a:lstStyle/>
          <a:p>
            <a:r>
              <a:rPr lang="en-GB" sz="2400" b="1" u="sng" dirty="0">
                <a:solidFill>
                  <a:schemeClr val="bg1">
                    <a:lumMod val="50000"/>
                  </a:schemeClr>
                </a:solidFill>
              </a:rPr>
              <a:t>Number of Installs for each category</a:t>
            </a:r>
            <a:endParaRPr lang="en-IN" sz="2400" b="1" u="sng" dirty="0">
              <a:solidFill>
                <a:schemeClr val="bg1">
                  <a:lumMod val="50000"/>
                </a:schemeClr>
              </a:solidFill>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pic>
        <p:nvPicPr>
          <p:cNvPr id="8194" name="Picture 2">
            <a:extLst>
              <a:ext uri="{FF2B5EF4-FFF2-40B4-BE49-F238E27FC236}">
                <a16:creationId xmlns:a16="http://schemas.microsoft.com/office/drawing/2014/main" id="{D67C1143-DCB4-598F-4BF2-E0141CC42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73889"/>
            <a:ext cx="58674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22B790-1FC0-15DD-BC12-60DE003232B3}"/>
              </a:ext>
            </a:extLst>
          </p:cNvPr>
          <p:cNvSpPr txBox="1"/>
          <p:nvPr/>
        </p:nvSpPr>
        <p:spPr>
          <a:xfrm>
            <a:off x="494997" y="3027509"/>
            <a:ext cx="8218697" cy="2400657"/>
          </a:xfrm>
          <a:prstGeom prst="rect">
            <a:avLst/>
          </a:prstGeom>
          <a:noFill/>
        </p:spPr>
        <p:txBody>
          <a:bodyPr wrap="square" rtlCol="0">
            <a:spAutoFit/>
          </a:bodyPr>
          <a:lstStyle/>
          <a:p>
            <a:pPr algn="l"/>
            <a:r>
              <a:rPr lang="en-GB" sz="1800" b="0" i="0" dirty="0">
                <a:solidFill>
                  <a:srgbClr val="000000"/>
                </a:solidFill>
                <a:effectLst/>
                <a:latin typeface="var(--jp-content-font-family)"/>
              </a:rPr>
              <a:t>As per the above bar diagram we conclude that most of the apps being downloaded and installed are from the categories of </a:t>
            </a:r>
            <a:r>
              <a:rPr lang="en-GB" sz="1800" b="0" i="0" dirty="0">
                <a:solidFill>
                  <a:schemeClr val="bg2">
                    <a:lumMod val="50000"/>
                  </a:schemeClr>
                </a:solidFill>
                <a:effectLst/>
                <a:latin typeface="var(--jp-content-font-family)"/>
              </a:rPr>
              <a:t>'Game</a:t>
            </a:r>
            <a:r>
              <a:rPr lang="en-GB" sz="1800" b="0" i="0" dirty="0">
                <a:solidFill>
                  <a:srgbClr val="000000"/>
                </a:solidFill>
                <a:effectLst/>
                <a:latin typeface="var(--jp-content-font-family)"/>
              </a:rPr>
              <a:t>' and </a:t>
            </a:r>
            <a:r>
              <a:rPr lang="en-GB" sz="1800" b="0" i="0" dirty="0">
                <a:solidFill>
                  <a:schemeClr val="bg2">
                    <a:lumMod val="50000"/>
                  </a:schemeClr>
                </a:solidFill>
                <a:effectLst/>
                <a:latin typeface="var(--jp-content-font-family)"/>
              </a:rPr>
              <a:t>'Communication</a:t>
            </a:r>
            <a:r>
              <a:rPr lang="en-GB" sz="1800" b="0" i="0" dirty="0">
                <a:solidFill>
                  <a:srgbClr val="000000"/>
                </a:solidFill>
                <a:effectLst/>
                <a:latin typeface="var(--jp-content-font-family)"/>
              </a:rPr>
              <a:t>’.</a:t>
            </a:r>
          </a:p>
          <a:p>
            <a:r>
              <a:rPr lang="en-GB" sz="1800" dirty="0">
                <a:latin typeface="var(--jp-content-font-family)"/>
              </a:rPr>
              <a:t>Though </a:t>
            </a:r>
            <a:r>
              <a:rPr lang="en-GB" sz="1800" dirty="0" err="1">
                <a:latin typeface="var(--jp-content-font-family)"/>
              </a:rPr>
              <a:t>playstore</a:t>
            </a:r>
            <a:r>
              <a:rPr lang="en-GB" sz="1800" dirty="0">
                <a:latin typeface="var(--jp-content-font-family)"/>
              </a:rPr>
              <a:t> consists of ‘</a:t>
            </a:r>
            <a:r>
              <a:rPr lang="en-GB" sz="1800" dirty="0">
                <a:solidFill>
                  <a:srgbClr val="FF0000"/>
                </a:solidFill>
                <a:latin typeface="var(--jp-content-font-family)"/>
              </a:rPr>
              <a:t>Family</a:t>
            </a:r>
            <a:r>
              <a:rPr lang="en-GB" sz="1800" dirty="0">
                <a:latin typeface="var(--jp-content-font-family)"/>
              </a:rPr>
              <a:t>’ apps, but users installed </a:t>
            </a:r>
            <a:r>
              <a:rPr lang="en-GB" sz="1800" b="0" i="0" dirty="0">
                <a:solidFill>
                  <a:schemeClr val="bg2">
                    <a:lumMod val="50000"/>
                  </a:schemeClr>
                </a:solidFill>
                <a:effectLst/>
                <a:latin typeface="var(--jp-content-font-family)"/>
              </a:rPr>
              <a:t>'Game</a:t>
            </a:r>
            <a:r>
              <a:rPr lang="en-GB" sz="1800" b="0" i="0" dirty="0">
                <a:solidFill>
                  <a:srgbClr val="000000"/>
                </a:solidFill>
                <a:effectLst/>
                <a:latin typeface="var(--jp-content-font-family)"/>
              </a:rPr>
              <a:t>' and </a:t>
            </a:r>
            <a:r>
              <a:rPr lang="en-GB" sz="1800" b="0" i="0" dirty="0">
                <a:solidFill>
                  <a:schemeClr val="bg2">
                    <a:lumMod val="50000"/>
                  </a:schemeClr>
                </a:solidFill>
                <a:effectLst/>
                <a:latin typeface="var(--jp-content-font-family)"/>
              </a:rPr>
              <a:t>'Communication</a:t>
            </a:r>
            <a:r>
              <a:rPr lang="en-GB" sz="1800" b="0" i="0" dirty="0">
                <a:solidFill>
                  <a:srgbClr val="000000"/>
                </a:solidFill>
                <a:effectLst/>
                <a:latin typeface="var(--jp-content-font-family)"/>
              </a:rPr>
              <a:t>’ apps more so we say that young population who uses google </a:t>
            </a:r>
            <a:r>
              <a:rPr lang="en-GB" sz="1800" b="0" i="0" dirty="0" err="1">
                <a:solidFill>
                  <a:srgbClr val="000000"/>
                </a:solidFill>
                <a:effectLst/>
                <a:latin typeface="var(--jp-content-font-family)"/>
              </a:rPr>
              <a:t>playstore</a:t>
            </a:r>
            <a:r>
              <a:rPr lang="en-GB" sz="1800" b="0" i="0" dirty="0">
                <a:solidFill>
                  <a:srgbClr val="000000"/>
                </a:solidFill>
                <a:effectLst/>
                <a:latin typeface="var(--jp-content-font-family)"/>
              </a:rPr>
              <a:t> is more as compare to other.</a:t>
            </a:r>
          </a:p>
          <a:p>
            <a:pPr algn="l"/>
            <a:endParaRPr lang="en-GB" sz="1800" b="0" i="0" dirty="0">
              <a:solidFill>
                <a:srgbClr val="000000"/>
              </a:solidFill>
              <a:effectLst/>
              <a:latin typeface="var(--jp-content-font-family)"/>
            </a:endParaRPr>
          </a:p>
          <a:p>
            <a:endParaRPr lang="en-GB" b="0" i="0" dirty="0">
              <a:solidFill>
                <a:srgbClr val="000000"/>
              </a:solidFill>
              <a:effectLst/>
              <a:latin typeface="-apple-system"/>
            </a:endParaRPr>
          </a:p>
          <a:p>
            <a:br>
              <a:rPr lang="en-GB" b="0" i="0" dirty="0">
                <a:solidFill>
                  <a:srgbClr val="000000"/>
                </a:solidFill>
                <a:effectLst/>
                <a:latin typeface="-apple-system"/>
              </a:rPr>
            </a:br>
            <a:endParaRPr lang="en-IN" dirty="0"/>
          </a:p>
        </p:txBody>
      </p:sp>
    </p:spTree>
    <p:extLst>
      <p:ext uri="{BB962C8B-B14F-4D97-AF65-F5344CB8AC3E}">
        <p14:creationId xmlns:p14="http://schemas.microsoft.com/office/powerpoint/2010/main" val="4165894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object 13">
            <a:extLst>
              <a:ext uri="{FF2B5EF4-FFF2-40B4-BE49-F238E27FC236}">
                <a16:creationId xmlns:a16="http://schemas.microsoft.com/office/drawing/2014/main"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xmlns="">
          <p:pic>
            <p:nvPicPr>
              <p:cNvPr id="10" name="Ink 9">
                <a:extLst>
                  <a:ext uri="{FF2B5EF4-FFF2-40B4-BE49-F238E27FC236}">
                    <a16:creationId xmlns:a16="http://schemas.microsoft.com/office/drawing/2014/main"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xmlns="">
          <p:pic>
            <p:nvPicPr>
              <p:cNvPr id="11" name="Ink 10">
                <a:extLst>
                  <a:ext uri="{FF2B5EF4-FFF2-40B4-BE49-F238E27FC236}">
                    <a16:creationId xmlns:a16="http://schemas.microsoft.com/office/drawing/2014/main"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pic>
        <p:nvPicPr>
          <p:cNvPr id="9218" name="Picture 2">
            <a:extLst>
              <a:ext uri="{FF2B5EF4-FFF2-40B4-BE49-F238E27FC236}">
                <a16:creationId xmlns:a16="http://schemas.microsoft.com/office/drawing/2014/main" id="{6CD78280-A75E-259A-BF6B-D10B306C16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83663"/>
            <a:ext cx="9143999" cy="43116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01821213-0991-7845-1620-F7A4905E9656}"/>
              </a:ext>
            </a:extLst>
          </p:cNvPr>
          <p:cNvSpPr>
            <a:spLocks noChangeArrowheads="1"/>
          </p:cNvSpPr>
          <p:nvPr/>
        </p:nvSpPr>
        <p:spPr bwMode="auto">
          <a:xfrm>
            <a:off x="1150620" y="28545"/>
            <a:ext cx="79933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u="sng" dirty="0">
                <a:solidFill>
                  <a:srgbClr val="212121"/>
                </a:solidFill>
                <a:latin typeface="+mj-lt"/>
              </a:rPr>
              <a:t>D</a:t>
            </a:r>
            <a:r>
              <a:rPr kumimoji="0" lang="en-US" altLang="en-US" sz="2000" b="1" u="sng" strike="noStrike" cap="none" normalizeH="0" baseline="0" dirty="0">
                <a:ln>
                  <a:noFill/>
                </a:ln>
                <a:solidFill>
                  <a:srgbClr val="212121"/>
                </a:solidFill>
                <a:effectLst/>
                <a:latin typeface="+mj-lt"/>
              </a:rPr>
              <a:t>istribution of apps in term of their rating, size and type</a:t>
            </a:r>
            <a:r>
              <a:rPr kumimoji="0" lang="en-US" altLang="en-US" sz="2000" b="1" u="sng"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object 13">
            <a:extLst>
              <a:ext uri="{FF2B5EF4-FFF2-40B4-BE49-F238E27FC236}">
                <a16:creationId xmlns:a16="http://schemas.microsoft.com/office/drawing/2014/main" id="{96BF6E99-AA58-DD92-8A77-DD4FD05B1CB3}"/>
              </a:ext>
            </a:extLst>
          </p:cNvPr>
          <p:cNvSpPr/>
          <p:nvPr/>
        </p:nvSpPr>
        <p:spPr>
          <a:xfrm>
            <a:off x="410356" y="173889"/>
            <a:ext cx="513258" cy="506273"/>
          </a:xfrm>
          <a:prstGeom prst="rect">
            <a:avLst/>
          </a:prstGeom>
          <a:blipFill>
            <a:blip r:embed="rId2" cstate="print"/>
            <a:stretch>
              <a:fillRect/>
            </a:stretch>
          </a:blipFill>
        </p:spPr>
        <p:txBody>
          <a:bodyPr wrap="square" lIns="0" tIns="0" rIns="0" bIns="0" rtlCol="0"/>
          <a:lstStyle/>
          <a:p>
            <a:endParaRPr/>
          </a:p>
        </p:txBody>
      </p:sp>
      <p:pic>
        <p:nvPicPr>
          <p:cNvPr id="10242" name="Picture 2">
            <a:extLst>
              <a:ext uri="{FF2B5EF4-FFF2-40B4-BE49-F238E27FC236}">
                <a16:creationId xmlns:a16="http://schemas.microsoft.com/office/drawing/2014/main" id="{8E998732-3099-7251-EBE9-BB638B2CD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433" y="173889"/>
            <a:ext cx="5163670" cy="2281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CA7E3B-47BA-3437-3E7E-D3E328AC6F1D}"/>
              </a:ext>
            </a:extLst>
          </p:cNvPr>
          <p:cNvSpPr txBox="1"/>
          <p:nvPr/>
        </p:nvSpPr>
        <p:spPr>
          <a:xfrm>
            <a:off x="410356" y="2681728"/>
            <a:ext cx="8418599" cy="1908215"/>
          </a:xfrm>
          <a:prstGeom prst="rect">
            <a:avLst/>
          </a:prstGeom>
          <a:noFill/>
        </p:spPr>
        <p:txBody>
          <a:bodyPr wrap="square" rtlCol="0">
            <a:spAutoFit/>
          </a:bodyPr>
          <a:lstStyle/>
          <a:p>
            <a:pPr algn="l"/>
            <a:endParaRPr lang="en-GB" sz="1800" b="0" i="0" dirty="0">
              <a:solidFill>
                <a:srgbClr val="000000"/>
              </a:solidFill>
              <a:effectLst/>
              <a:latin typeface="var(--jp-content-font-family)"/>
            </a:endParaRPr>
          </a:p>
          <a:p>
            <a:pPr algn="l"/>
            <a:r>
              <a:rPr lang="en-GB" sz="1800" b="0" i="0" dirty="0">
                <a:solidFill>
                  <a:srgbClr val="000000"/>
                </a:solidFill>
                <a:effectLst/>
                <a:latin typeface="var(--jp-content-font-family)"/>
              </a:rPr>
              <a:t>As per the above scatter plot, we can imply that majority of the free apps are small in size and having high rating. While for paid apps, we have quite equal distribution in term on size and rating.</a:t>
            </a:r>
          </a:p>
          <a:p>
            <a:pPr algn="l"/>
            <a:endParaRPr lang="en-GB" sz="1800" b="0" i="0" dirty="0">
              <a:solidFill>
                <a:srgbClr val="000000"/>
              </a:solidFill>
              <a:effectLst/>
              <a:latin typeface="var(--jp-content-font-family)"/>
            </a:endParaRPr>
          </a:p>
          <a:p>
            <a:br>
              <a:rPr lang="en-GB" b="0" i="0" dirty="0">
                <a:solidFill>
                  <a:srgbClr val="000000"/>
                </a:solidFill>
                <a:effectLst/>
                <a:latin typeface="-apple-system"/>
              </a:rPr>
            </a:br>
            <a:endParaRPr lang="en-IN" dirty="0"/>
          </a:p>
        </p:txBody>
      </p:sp>
    </p:spTree>
    <p:extLst>
      <p:ext uri="{BB962C8B-B14F-4D97-AF65-F5344CB8AC3E}">
        <p14:creationId xmlns:p14="http://schemas.microsoft.com/office/powerpoint/2010/main" val="379033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u="sng" dirty="0">
                <a:solidFill>
                  <a:schemeClr val="bg1">
                    <a:lumMod val="50000"/>
                  </a:schemeClr>
                </a:solidFill>
                <a:latin typeface="+mn-lt"/>
                <a:cs typeface="Old Standard TT"/>
              </a:rPr>
              <a:t>WHY ANALYZE THE GOOGLE</a:t>
            </a:r>
            <a:r>
              <a:rPr sz="2400" b="1" u="sng" spc="-135" dirty="0">
                <a:solidFill>
                  <a:schemeClr val="bg1">
                    <a:lumMod val="50000"/>
                  </a:schemeClr>
                </a:solidFill>
                <a:latin typeface="+mn-lt"/>
                <a:cs typeface="Old Standard TT"/>
              </a:rPr>
              <a:t> </a:t>
            </a:r>
            <a:r>
              <a:rPr sz="2400" b="1" u="sng" dirty="0">
                <a:solidFill>
                  <a:schemeClr val="bg1">
                    <a:lumMod val="50000"/>
                  </a:schemeClr>
                </a:solidFill>
                <a:latin typeface="+mn-lt"/>
                <a:cs typeface="Old Standard TT"/>
              </a:rPr>
              <a:t>PLAY  </a:t>
            </a:r>
            <a:r>
              <a:rPr sz="2400" b="1" u="sng" spc="-5" dirty="0">
                <a:solidFill>
                  <a:schemeClr val="bg1">
                    <a:lumMod val="50000"/>
                  </a:schemeClr>
                </a:solidFill>
                <a:latin typeface="+mn-lt"/>
                <a:cs typeface="Old Standard TT"/>
              </a:rPr>
              <a:t>STORE?</a:t>
            </a:r>
            <a:endParaRPr sz="2400" b="1" u="sng" dirty="0">
              <a:solidFill>
                <a:schemeClr val="bg1">
                  <a:lumMod val="50000"/>
                </a:schemeClr>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pic>
        <p:nvPicPr>
          <p:cNvPr id="11266" name="Picture 2">
            <a:extLst>
              <a:ext uri="{FF2B5EF4-FFF2-40B4-BE49-F238E27FC236}">
                <a16:creationId xmlns:a16="http://schemas.microsoft.com/office/drawing/2014/main" id="{04C29559-2A81-0775-71E5-881454A08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2838"/>
            <a:ext cx="9251576" cy="43006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BD0F52-C49C-81FB-76F8-B7843BB810DF}"/>
              </a:ext>
            </a:extLst>
          </p:cNvPr>
          <p:cNvSpPr txBox="1"/>
          <p:nvPr/>
        </p:nvSpPr>
        <p:spPr>
          <a:xfrm>
            <a:off x="2743200" y="373380"/>
            <a:ext cx="4258259" cy="461665"/>
          </a:xfrm>
          <a:prstGeom prst="rect">
            <a:avLst/>
          </a:prstGeom>
          <a:noFill/>
        </p:spPr>
        <p:txBody>
          <a:bodyPr wrap="square" rtlCol="0">
            <a:spAutoFit/>
          </a:bodyPr>
          <a:lstStyle/>
          <a:p>
            <a:r>
              <a:rPr lang="en-GB" sz="2400" b="1" i="0" u="sng" dirty="0">
                <a:effectLst/>
                <a:latin typeface="+mj-lt"/>
              </a:rPr>
              <a:t>   Count vs Sentiments</a:t>
            </a:r>
            <a:endParaRPr lang="en-IN" sz="2400" u="sng" dirty="0">
              <a:latin typeface="+mj-lt"/>
            </a:endParaRPr>
          </a:p>
        </p:txBody>
      </p:sp>
    </p:spTree>
    <p:extLst>
      <p:ext uri="{BB962C8B-B14F-4D97-AF65-F5344CB8AC3E}">
        <p14:creationId xmlns:p14="http://schemas.microsoft.com/office/powerpoint/2010/main" val="114190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12290" name="Picture 2">
            <a:extLst>
              <a:ext uri="{FF2B5EF4-FFF2-40B4-BE49-F238E27FC236}">
                <a16:creationId xmlns:a16="http://schemas.microsoft.com/office/drawing/2014/main" id="{BB4F7BF0-8FDE-872E-D9CF-8FDDB6B72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77402"/>
            <a:ext cx="4921857" cy="2571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63F0AE-84CA-0818-6B4B-02B7DAF6BF07}"/>
              </a:ext>
            </a:extLst>
          </p:cNvPr>
          <p:cNvSpPr txBox="1"/>
          <p:nvPr/>
        </p:nvSpPr>
        <p:spPr>
          <a:xfrm>
            <a:off x="302492" y="2989690"/>
            <a:ext cx="8579115" cy="1631216"/>
          </a:xfrm>
          <a:prstGeom prst="rect">
            <a:avLst/>
          </a:prstGeom>
          <a:noFill/>
        </p:spPr>
        <p:txBody>
          <a:bodyPr wrap="square" rtlCol="0">
            <a:spAutoFit/>
          </a:bodyPr>
          <a:lstStyle/>
          <a:p>
            <a:pPr algn="l"/>
            <a:r>
              <a:rPr lang="en-GB" sz="1800" b="0" i="0" dirty="0">
                <a:solidFill>
                  <a:srgbClr val="000000"/>
                </a:solidFill>
                <a:effectLst/>
                <a:latin typeface="Calibri" panose="020F0502020204030204" pitchFamily="34" charset="0"/>
                <a:cs typeface="Calibri" panose="020F0502020204030204" pitchFamily="34" charset="0"/>
              </a:rPr>
              <a:t>As we can see from the graph people with positive sentiments tend to give more feedback as compared to neutral and negative sentiments. Positive sentiments indicating user satisfaction with the product provided by the developer or the administrator.</a:t>
            </a:r>
          </a:p>
          <a:p>
            <a:pPr algn="l"/>
            <a:r>
              <a:rPr lang="en-GB" sz="1800" dirty="0">
                <a:latin typeface="Calibri" panose="020F0502020204030204" pitchFamily="34" charset="0"/>
                <a:cs typeface="Calibri" panose="020F0502020204030204" pitchFamily="34" charset="0"/>
              </a:rPr>
              <a:t>While negative sentiment indicates user dissatisfaction.</a:t>
            </a:r>
            <a:endParaRPr lang="en-GB" sz="1800" b="0" i="0" dirty="0">
              <a:solidFill>
                <a:srgbClr val="000000"/>
              </a:solidFill>
              <a:effectLst/>
              <a:latin typeface="Calibri" panose="020F0502020204030204" pitchFamily="34" charset="0"/>
              <a:cs typeface="Calibri" panose="020F0502020204030204" pitchFamily="34" charset="0"/>
            </a:endParaRPr>
          </a:p>
          <a:p>
            <a:br>
              <a:rPr lang="en-GB" b="0" i="0" dirty="0">
                <a:solidFill>
                  <a:srgbClr val="000000"/>
                </a:solidFill>
                <a:effectLst/>
                <a:latin typeface="-apple-system"/>
              </a:rPr>
            </a:br>
            <a:endParaRPr lang="en-IN" dirty="0"/>
          </a:p>
        </p:txBody>
      </p:sp>
    </p:spTree>
    <p:extLst>
      <p:ext uri="{BB962C8B-B14F-4D97-AF65-F5344CB8AC3E}">
        <p14:creationId xmlns:p14="http://schemas.microsoft.com/office/powerpoint/2010/main" val="269341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object 13">
            <a:extLst>
              <a:ext uri="{FF2B5EF4-FFF2-40B4-BE49-F238E27FC236}">
                <a16:creationId xmlns:a16="http://schemas.microsoft.com/office/drawing/2014/main" id="{D0F50D0F-9D28-152C-7C2D-BEF10BC837F2}"/>
              </a:ext>
            </a:extLst>
          </p:cNvPr>
          <p:cNvSpPr/>
          <p:nvPr/>
        </p:nvSpPr>
        <p:spPr>
          <a:xfrm>
            <a:off x="397549" y="154638"/>
            <a:ext cx="513258" cy="506273"/>
          </a:xfrm>
          <a:prstGeom prst="rect">
            <a:avLst/>
          </a:prstGeom>
          <a:blipFill>
            <a:blip r:embed="rId2" cstate="print"/>
            <a:stretch>
              <a:fillRect/>
            </a:stretch>
          </a:blipFill>
        </p:spPr>
        <p:txBody>
          <a:bodyPr wrap="square" lIns="0" tIns="0" rIns="0" bIns="0" rtlCol="0"/>
          <a:lstStyle/>
          <a:p>
            <a:endParaRPr/>
          </a:p>
        </p:txBody>
      </p:sp>
      <p:sp>
        <p:nvSpPr>
          <p:cNvPr id="2" name="TextBox 1">
            <a:extLst>
              <a:ext uri="{FF2B5EF4-FFF2-40B4-BE49-F238E27FC236}">
                <a16:creationId xmlns:a16="http://schemas.microsoft.com/office/drawing/2014/main" id="{6F1AC610-E8DF-F734-3C34-66F254420DB1}"/>
              </a:ext>
            </a:extLst>
          </p:cNvPr>
          <p:cNvSpPr txBox="1"/>
          <p:nvPr/>
        </p:nvSpPr>
        <p:spPr>
          <a:xfrm>
            <a:off x="1137237" y="0"/>
            <a:ext cx="7184571" cy="523220"/>
          </a:xfrm>
          <a:prstGeom prst="rect">
            <a:avLst/>
          </a:prstGeom>
          <a:noFill/>
        </p:spPr>
        <p:txBody>
          <a:bodyPr wrap="square" rtlCol="0">
            <a:spAutoFit/>
          </a:bodyPr>
          <a:lstStyle/>
          <a:p>
            <a:r>
              <a:rPr lang="en-GB" sz="2800" b="1" dirty="0"/>
              <a:t>            </a:t>
            </a:r>
            <a:r>
              <a:rPr lang="en-GB" sz="2800" b="1" u="sng" dirty="0"/>
              <a:t> Questions and Answers</a:t>
            </a:r>
            <a:endParaRPr lang="en-IN" sz="2800" b="1" u="sng" dirty="0"/>
          </a:p>
        </p:txBody>
      </p:sp>
      <p:sp>
        <p:nvSpPr>
          <p:cNvPr id="4" name="TextBox 3">
            <a:extLst>
              <a:ext uri="{FF2B5EF4-FFF2-40B4-BE49-F238E27FC236}">
                <a16:creationId xmlns:a16="http://schemas.microsoft.com/office/drawing/2014/main" id="{8AE036DB-BAB2-B1FD-EE35-E31F13B67FE6}"/>
              </a:ext>
            </a:extLst>
          </p:cNvPr>
          <p:cNvSpPr txBox="1"/>
          <p:nvPr/>
        </p:nvSpPr>
        <p:spPr>
          <a:xfrm>
            <a:off x="199785" y="806824"/>
            <a:ext cx="8759798" cy="2369880"/>
          </a:xfrm>
          <a:prstGeom prst="rect">
            <a:avLst/>
          </a:prstGeom>
          <a:noFill/>
        </p:spPr>
        <p:txBody>
          <a:bodyPr wrap="square" rtlCol="0">
            <a:spAutoFit/>
          </a:bodyPr>
          <a:lstStyle/>
          <a:p>
            <a:pPr marL="342900" indent="-342900" algn="l">
              <a:buAutoNum type="arabicPeriod"/>
            </a:pPr>
            <a:r>
              <a:rPr lang="en-GB" sz="1600" b="1" i="0" dirty="0">
                <a:solidFill>
                  <a:srgbClr val="FF0000"/>
                </a:solidFill>
                <a:effectLst/>
                <a:latin typeface="var(--jp-content-font-family)"/>
              </a:rPr>
              <a:t>Which are the 5 apps having the lowest review and Installs?</a:t>
            </a:r>
          </a:p>
          <a:p>
            <a:pPr marL="342900" indent="-342900" algn="l">
              <a:buAutoNum type="arabicPeriod"/>
            </a:pPr>
            <a:endParaRPr lang="en-GB" sz="1600" i="0" dirty="0">
              <a:solidFill>
                <a:schemeClr val="tx1">
                  <a:lumMod val="60000"/>
                  <a:lumOff val="40000"/>
                </a:schemeClr>
              </a:solidFill>
              <a:effectLst/>
              <a:latin typeface="var(--jp-content-font-family)"/>
            </a:endParaRPr>
          </a:p>
          <a:p>
            <a:pPr algn="l"/>
            <a:br>
              <a:rPr lang="en-GB" sz="1600" b="0" i="0" dirty="0">
                <a:solidFill>
                  <a:srgbClr val="FF0000"/>
                </a:solidFill>
                <a:effectLst/>
                <a:latin typeface="-apple-system"/>
              </a:rPr>
            </a:br>
            <a:r>
              <a:rPr lang="en-GB" sz="1600" b="1" i="0" dirty="0">
                <a:solidFill>
                  <a:schemeClr val="bg1">
                    <a:lumMod val="50000"/>
                  </a:schemeClr>
                </a:solidFill>
                <a:effectLst/>
                <a:latin typeface="var(--jp-content-font-family)"/>
              </a:rPr>
              <a:t>2.    </a:t>
            </a:r>
            <a:r>
              <a:rPr lang="en-GB" sz="1600" b="1" i="0" dirty="0">
                <a:solidFill>
                  <a:srgbClr val="FF0000"/>
                </a:solidFill>
                <a:effectLst/>
                <a:latin typeface="var(--jp-content-font-family)"/>
              </a:rPr>
              <a:t>Which are the bottom 3 installed apps in Game category?</a:t>
            </a:r>
          </a:p>
          <a:p>
            <a:r>
              <a:rPr lang="en-GB" b="1" dirty="0">
                <a:solidFill>
                  <a:srgbClr val="FF0000"/>
                </a:solidFill>
                <a:latin typeface="+mj-lt"/>
              </a:rPr>
              <a:t>        </a:t>
            </a:r>
            <a:r>
              <a:rPr kumimoji="0" lang="en-US" altLang="en-US" b="0" i="0" u="none" strike="noStrike" cap="none" normalizeH="0" baseline="0" dirty="0">
                <a:ln>
                  <a:noFill/>
                </a:ln>
                <a:solidFill>
                  <a:srgbClr val="000000"/>
                </a:solidFill>
                <a:effectLst/>
                <a:latin typeface="+mj-lt"/>
              </a:rPr>
              <a:t>The bottom 3 installed apps in the GAME category are: YAKALA AY, Mu.F.O., Ra Ga Ba</a:t>
            </a:r>
          </a:p>
          <a:p>
            <a:r>
              <a:rPr kumimoji="0" lang="en-US" altLang="en-US" sz="1200" b="0" i="0" u="none" strike="noStrike" cap="none" normalizeH="0" baseline="0" dirty="0">
                <a:ln>
                  <a:noFill/>
                </a:ln>
                <a:solidFill>
                  <a:srgbClr val="000000"/>
                </a:solidFill>
                <a:effectLst/>
                <a:latin typeface="+mj-lt"/>
              </a:rPr>
              <a:t> </a:t>
            </a:r>
            <a:endParaRPr lang="en-GB" sz="1600" b="1" i="0" dirty="0">
              <a:solidFill>
                <a:srgbClr val="FF0000"/>
              </a:solidFill>
              <a:effectLst/>
              <a:latin typeface="var(--jp-content-font-family)"/>
            </a:endParaRPr>
          </a:p>
          <a:p>
            <a:pPr algn="l"/>
            <a:r>
              <a:rPr lang="en-GB" sz="1600" b="1" i="0" dirty="0">
                <a:solidFill>
                  <a:schemeClr val="bg1">
                    <a:lumMod val="50000"/>
                  </a:schemeClr>
                </a:solidFill>
                <a:effectLst/>
                <a:latin typeface="var(--jp-content-font-family)"/>
              </a:rPr>
              <a:t>3.    </a:t>
            </a:r>
            <a:r>
              <a:rPr lang="en-GB" sz="1600" b="1" i="0" dirty="0">
                <a:solidFill>
                  <a:srgbClr val="FF0000"/>
                </a:solidFill>
                <a:effectLst/>
                <a:latin typeface="var(--jp-content-font-family)"/>
              </a:rPr>
              <a:t>Which of the top 5 apps from the 'FAMILY' category are having the highest rating?</a:t>
            </a:r>
          </a:p>
          <a:p>
            <a:r>
              <a:rPr lang="en-GB" b="0" i="0" dirty="0">
                <a:solidFill>
                  <a:srgbClr val="000000"/>
                </a:solidFill>
                <a:effectLst/>
                <a:latin typeface="-apple-system"/>
              </a:rPr>
              <a:t>         </a:t>
            </a:r>
            <a:r>
              <a:rPr lang="en-US" altLang="en-US" dirty="0">
                <a:latin typeface="Arial Unicode MS"/>
              </a:rPr>
              <a:t>: </a:t>
            </a:r>
            <a:br>
              <a:rPr lang="en-GB" b="0" i="0" dirty="0">
                <a:solidFill>
                  <a:srgbClr val="000000"/>
                </a:solidFill>
                <a:effectLst/>
                <a:latin typeface="-apple-system"/>
              </a:rPr>
            </a:br>
            <a:r>
              <a:rPr lang="en-GB" b="0" i="0" dirty="0">
                <a:solidFill>
                  <a:srgbClr val="000000"/>
                </a:solidFill>
                <a:effectLst/>
                <a:latin typeface="-apple-system"/>
              </a:rPr>
              <a:t>        </a:t>
            </a:r>
            <a:br>
              <a:rPr lang="en-GB" b="0" i="0" dirty="0">
                <a:solidFill>
                  <a:srgbClr val="000000"/>
                </a:solidFill>
                <a:effectLst/>
                <a:latin typeface="-apple-system"/>
              </a:rPr>
            </a:br>
            <a:endParaRPr lang="en-IN" dirty="0"/>
          </a:p>
        </p:txBody>
      </p:sp>
      <p:sp>
        <p:nvSpPr>
          <p:cNvPr id="12" name="Rectangle 3">
            <a:extLst>
              <a:ext uri="{FF2B5EF4-FFF2-40B4-BE49-F238E27FC236}">
                <a16:creationId xmlns:a16="http://schemas.microsoft.com/office/drawing/2014/main" id="{974F96F6-C813-71FB-8AB4-90BDEDC25139}"/>
              </a:ext>
            </a:extLst>
          </p:cNvPr>
          <p:cNvSpPr>
            <a:spLocks noChangeArrowheads="1"/>
          </p:cNvSpPr>
          <p:nvPr/>
        </p:nvSpPr>
        <p:spPr bwMode="auto">
          <a:xfrm>
            <a:off x="654178" y="1120301"/>
            <a:ext cx="8712321" cy="430887"/>
          </a:xfrm>
          <a:prstGeom prst="rect">
            <a:avLst/>
          </a:prstGeom>
          <a:solidFill>
            <a:schemeClr val="tx2"/>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50000"/>
                  </a:schemeClr>
                </a:solidFill>
                <a:effectLst/>
                <a:latin typeface="Arial Unicode MS"/>
              </a:rPr>
              <a:t>The 5 apps having the lowest review and Installs are: CX Network, Pekalongan CJ, Ain Arabic Kids Alif Ba 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lumMod val="50000"/>
                  </a:schemeClr>
                </a:solidFill>
                <a:effectLst/>
                <a:latin typeface="Arial Unicode MS"/>
              </a:rPr>
              <a:t>AP Series Solution Pro, cronometra-br</a:t>
            </a:r>
            <a:r>
              <a:rPr kumimoji="0" lang="en-US" altLang="en-US" b="0" i="0" u="none" strike="noStrike" cap="none" normalizeH="0" baseline="0" dirty="0">
                <a:ln>
                  <a:noFill/>
                </a:ln>
                <a:solidFill>
                  <a:schemeClr val="bg1">
                    <a:lumMod val="50000"/>
                  </a:schemeClr>
                </a:solidFill>
                <a:effectLst/>
              </a:rPr>
              <a:t> </a:t>
            </a:r>
            <a:endParaRPr kumimoji="0" lang="en-US" altLang="en-US" b="0" i="0" u="none" strike="noStrike" cap="none" normalizeH="0" baseline="0" dirty="0">
              <a:ln>
                <a:noFill/>
              </a:ln>
              <a:solidFill>
                <a:schemeClr val="bg1">
                  <a:lumMod val="50000"/>
                </a:schemeClr>
              </a:solidFill>
              <a:effectLst/>
              <a:latin typeface="Arial" panose="020B0604020202020204" pitchFamily="34" charset="0"/>
            </a:endParaRPr>
          </a:p>
        </p:txBody>
      </p:sp>
      <p:sp>
        <p:nvSpPr>
          <p:cNvPr id="13" name="Rectangle 4">
            <a:extLst>
              <a:ext uri="{FF2B5EF4-FFF2-40B4-BE49-F238E27FC236}">
                <a16:creationId xmlns:a16="http://schemas.microsoft.com/office/drawing/2014/main" id="{332DFD58-3BE7-52BF-8E4F-11D0D2F991A7}"/>
              </a:ext>
            </a:extLst>
          </p:cNvPr>
          <p:cNvSpPr>
            <a:spLocks noChangeArrowheads="1"/>
          </p:cNvSpPr>
          <p:nvPr/>
        </p:nvSpPr>
        <p:spPr bwMode="auto">
          <a:xfrm>
            <a:off x="0" y="13156"/>
            <a:ext cx="65"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9F40EB6A-BA24-39FD-D0C9-0D4524B461EF}"/>
              </a:ext>
            </a:extLst>
          </p:cNvPr>
          <p:cNvSpPr>
            <a:spLocks noChangeArrowheads="1"/>
          </p:cNvSpPr>
          <p:nvPr/>
        </p:nvSpPr>
        <p:spPr bwMode="auto">
          <a:xfrm>
            <a:off x="654178" y="2502678"/>
            <a:ext cx="7566174" cy="800219"/>
          </a:xfrm>
          <a:prstGeom prst="rect">
            <a:avLst/>
          </a:prstGeom>
          <a:solidFill>
            <a:schemeClr val="tx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rPr>
              <a:t>The top 5 apps from the FAMILY category are having the highest rating are Fr. Mike Schmitz Audio Teachings,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rPr>
              <a:t>CT Brain Interpretation, BK Video Status, EP Radio, Exam Result BD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DC9BD93F-E174-DB2E-D808-7FBDBBF8953B}"/>
              </a:ext>
            </a:extLst>
          </p:cNvPr>
          <p:cNvSpPr txBox="1"/>
          <p:nvPr/>
        </p:nvSpPr>
        <p:spPr>
          <a:xfrm>
            <a:off x="184417" y="2937896"/>
            <a:ext cx="8122022" cy="769441"/>
          </a:xfrm>
          <a:prstGeom prst="rect">
            <a:avLst/>
          </a:prstGeom>
          <a:noFill/>
        </p:spPr>
        <p:txBody>
          <a:bodyPr wrap="square" rtlCol="0">
            <a:spAutoFit/>
          </a:bodyPr>
          <a:lstStyle/>
          <a:p>
            <a:pPr algn="l"/>
            <a:r>
              <a:rPr lang="en-GB" sz="1600" b="1" i="0" dirty="0">
                <a:solidFill>
                  <a:schemeClr val="bg1">
                    <a:lumMod val="50000"/>
                  </a:schemeClr>
                </a:solidFill>
                <a:effectLst/>
                <a:latin typeface="var(--jp-content-font-family)"/>
              </a:rPr>
              <a:t>4. </a:t>
            </a:r>
            <a:r>
              <a:rPr lang="en-GB" sz="1600" b="1" i="0" dirty="0">
                <a:solidFill>
                  <a:srgbClr val="FF0000"/>
                </a:solidFill>
                <a:effectLst/>
                <a:latin typeface="var(--jp-content-font-family)"/>
              </a:rPr>
              <a:t>   What are the top 5 expensive apps?</a:t>
            </a:r>
          </a:p>
          <a:p>
            <a:br>
              <a:rPr lang="en-GB" b="0" i="0" dirty="0">
                <a:solidFill>
                  <a:srgbClr val="000000"/>
                </a:solidFill>
                <a:effectLst/>
                <a:latin typeface="-apple-system"/>
              </a:rPr>
            </a:br>
            <a:r>
              <a:rPr lang="en-GB" b="0" i="0" dirty="0">
                <a:solidFill>
                  <a:srgbClr val="000000"/>
                </a:solidFill>
                <a:effectLst/>
                <a:latin typeface="-apple-system"/>
              </a:rPr>
              <a:t>  </a:t>
            </a:r>
            <a:endParaRPr lang="en-IN" dirty="0"/>
          </a:p>
        </p:txBody>
      </p:sp>
      <p:sp>
        <p:nvSpPr>
          <p:cNvPr id="17" name="Rectangle 6">
            <a:extLst>
              <a:ext uri="{FF2B5EF4-FFF2-40B4-BE49-F238E27FC236}">
                <a16:creationId xmlns:a16="http://schemas.microsoft.com/office/drawing/2014/main" id="{DA36A01D-4FAB-D6D6-B95D-5E0F3F174BE9}"/>
              </a:ext>
            </a:extLst>
          </p:cNvPr>
          <p:cNvSpPr>
            <a:spLocks noChangeArrowheads="1"/>
          </p:cNvSpPr>
          <p:nvPr/>
        </p:nvSpPr>
        <p:spPr bwMode="auto">
          <a:xfrm>
            <a:off x="0" y="13157"/>
            <a:ext cx="65"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7">
            <a:extLst>
              <a:ext uri="{FF2B5EF4-FFF2-40B4-BE49-F238E27FC236}">
                <a16:creationId xmlns:a16="http://schemas.microsoft.com/office/drawing/2014/main" id="{6765D8F7-75EA-D74D-AE7E-4DE57F8F5C47}"/>
              </a:ext>
            </a:extLst>
          </p:cNvPr>
          <p:cNvSpPr>
            <a:spLocks noChangeArrowheads="1"/>
          </p:cNvSpPr>
          <p:nvPr/>
        </p:nvSpPr>
        <p:spPr bwMode="auto">
          <a:xfrm>
            <a:off x="640446" y="3236950"/>
            <a:ext cx="5017399" cy="830997"/>
          </a:xfrm>
          <a:prstGeom prst="rect">
            <a:avLst/>
          </a:prstGeom>
          <a:solidFill>
            <a:schemeClr val="tx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rPr>
              <a:t>The top 5 most expensive apps in the store are: I'm Rich - Trump Edition,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Unicode MS"/>
              </a:rPr>
              <a:t>I am rich, I am Rich!, most expensive app (H), I am Rich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3EF1B055-DCA0-C8BC-9FED-F1726E0FC1ED}"/>
              </a:ext>
            </a:extLst>
          </p:cNvPr>
          <p:cNvSpPr txBox="1"/>
          <p:nvPr/>
        </p:nvSpPr>
        <p:spPr>
          <a:xfrm>
            <a:off x="199785" y="3808675"/>
            <a:ext cx="7091561" cy="769441"/>
          </a:xfrm>
          <a:prstGeom prst="rect">
            <a:avLst/>
          </a:prstGeom>
          <a:noFill/>
        </p:spPr>
        <p:txBody>
          <a:bodyPr wrap="square" rtlCol="0">
            <a:spAutoFit/>
          </a:bodyPr>
          <a:lstStyle/>
          <a:p>
            <a:pPr algn="l"/>
            <a:r>
              <a:rPr lang="en-GB" sz="1600" b="1" i="0" dirty="0">
                <a:solidFill>
                  <a:schemeClr val="bg1">
                    <a:lumMod val="50000"/>
                  </a:schemeClr>
                </a:solidFill>
                <a:effectLst/>
                <a:latin typeface="var(--jp-content-font-family)"/>
              </a:rPr>
              <a:t>5.</a:t>
            </a:r>
            <a:r>
              <a:rPr lang="en-GB" sz="1600" b="1" i="0" dirty="0">
                <a:solidFill>
                  <a:srgbClr val="FF0000"/>
                </a:solidFill>
                <a:effectLst/>
                <a:latin typeface="var(--jp-content-font-family)"/>
              </a:rPr>
              <a:t>    What are the top 5 reviewed apps?</a:t>
            </a:r>
          </a:p>
          <a:p>
            <a:br>
              <a:rPr lang="en-GB" b="0" i="0" dirty="0">
                <a:solidFill>
                  <a:srgbClr val="000000"/>
                </a:solidFill>
                <a:effectLst/>
                <a:latin typeface="-apple-system"/>
              </a:rPr>
            </a:br>
            <a:endParaRPr lang="en-IN" dirty="0"/>
          </a:p>
        </p:txBody>
      </p:sp>
      <p:sp>
        <p:nvSpPr>
          <p:cNvPr id="23" name="Rectangle 8">
            <a:extLst>
              <a:ext uri="{FF2B5EF4-FFF2-40B4-BE49-F238E27FC236}">
                <a16:creationId xmlns:a16="http://schemas.microsoft.com/office/drawing/2014/main" id="{E275D585-B0EA-8E0C-5475-291E8A36BFBB}"/>
              </a:ext>
            </a:extLst>
          </p:cNvPr>
          <p:cNvSpPr>
            <a:spLocks noChangeArrowheads="1"/>
          </p:cNvSpPr>
          <p:nvPr/>
        </p:nvSpPr>
        <p:spPr bwMode="auto">
          <a:xfrm>
            <a:off x="640446" y="4099630"/>
            <a:ext cx="5878212" cy="769441"/>
          </a:xfrm>
          <a:prstGeom prst="rect">
            <a:avLst/>
          </a:prstGeom>
          <a:solidFill>
            <a:schemeClr val="tx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Unicode MS"/>
              </a:rPr>
              <a:t>The 5 apps that have the most number of total reviews are: Instagram, WhatsApp Messenger,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Unicode MS"/>
              </a:rPr>
              <a:t>Messenger – Text and Video Chat for Free, Subway Surfers, Facebook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8530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A6D98-F94F-7935-34A2-BD8A69C9DE44}"/>
              </a:ext>
            </a:extLst>
          </p:cNvPr>
          <p:cNvSpPr txBox="1"/>
          <p:nvPr/>
        </p:nvSpPr>
        <p:spPr>
          <a:xfrm>
            <a:off x="485029" y="1129085"/>
            <a:ext cx="7800230" cy="1688154"/>
          </a:xfrm>
          <a:prstGeom prst="rect">
            <a:avLst/>
          </a:prstGeom>
          <a:noFill/>
        </p:spPr>
        <p:txBody>
          <a:bodyPr wrap="square" rtlCol="0">
            <a:spAutoFit/>
          </a:bodyPr>
          <a:lstStyle/>
          <a:p>
            <a:pPr marL="469900" indent="-457200" algn="just">
              <a:lnSpc>
                <a:spcPct val="100000"/>
              </a:lnSpc>
              <a:spcBef>
                <a:spcPts val="420"/>
              </a:spcBef>
              <a:buFont typeface="AoyagiKouzanFontT"/>
              <a:buChar char="❏"/>
              <a:tabLst>
                <a:tab pos="469900" algn="l"/>
              </a:tabLst>
            </a:pPr>
            <a:r>
              <a:rPr lang="en-GB" sz="1600" spc="40" dirty="0">
                <a:solidFill>
                  <a:srgbClr val="124F5B"/>
                </a:solidFill>
                <a:latin typeface="Verdana"/>
                <a:cs typeface="Verdana"/>
              </a:rPr>
              <a:t>Reading</a:t>
            </a:r>
            <a:r>
              <a:rPr lang="en-GB" sz="1600" spc="-165" dirty="0">
                <a:solidFill>
                  <a:srgbClr val="124F5B"/>
                </a:solidFill>
                <a:latin typeface="Verdana"/>
                <a:cs typeface="Verdana"/>
              </a:rPr>
              <a:t> </a:t>
            </a:r>
            <a:r>
              <a:rPr lang="en-GB" sz="1600" spc="35" dirty="0">
                <a:solidFill>
                  <a:srgbClr val="124F5B"/>
                </a:solidFill>
                <a:latin typeface="Verdana"/>
                <a:cs typeface="Verdana"/>
              </a:rPr>
              <a:t>the</a:t>
            </a:r>
            <a:r>
              <a:rPr lang="en-GB" sz="1600" spc="-160" dirty="0">
                <a:solidFill>
                  <a:srgbClr val="124F5B"/>
                </a:solidFill>
                <a:latin typeface="Verdana"/>
                <a:cs typeface="Verdana"/>
              </a:rPr>
              <a:t> </a:t>
            </a:r>
            <a:r>
              <a:rPr lang="en-GB" sz="1600" spc="5" dirty="0">
                <a:solidFill>
                  <a:srgbClr val="124F5B"/>
                </a:solidFill>
                <a:latin typeface="Verdana"/>
                <a:cs typeface="Verdana"/>
              </a:rPr>
              <a:t>dataset</a:t>
            </a:r>
            <a:r>
              <a:rPr lang="en-GB" sz="1600" spc="-165" dirty="0">
                <a:solidFill>
                  <a:srgbClr val="124F5B"/>
                </a:solidFill>
                <a:latin typeface="Verdana"/>
                <a:cs typeface="Verdana"/>
              </a:rPr>
              <a:t> </a:t>
            </a:r>
            <a:r>
              <a:rPr lang="en-GB" sz="1600" spc="50" dirty="0">
                <a:solidFill>
                  <a:srgbClr val="124F5B"/>
                </a:solidFill>
                <a:latin typeface="Verdana"/>
                <a:cs typeface="Verdana"/>
              </a:rPr>
              <a:t>and</a:t>
            </a:r>
            <a:r>
              <a:rPr lang="en-GB" sz="1600" spc="-160" dirty="0">
                <a:solidFill>
                  <a:srgbClr val="124F5B"/>
                </a:solidFill>
                <a:latin typeface="Verdana"/>
                <a:cs typeface="Verdana"/>
              </a:rPr>
              <a:t> </a:t>
            </a:r>
            <a:r>
              <a:rPr lang="en-GB" sz="1600" spc="55" dirty="0">
                <a:solidFill>
                  <a:srgbClr val="124F5B"/>
                </a:solidFill>
                <a:latin typeface="Verdana"/>
                <a:cs typeface="Verdana"/>
              </a:rPr>
              <a:t>comprehending</a:t>
            </a:r>
            <a:r>
              <a:rPr lang="en-GB" sz="1600" spc="-165" dirty="0">
                <a:solidFill>
                  <a:srgbClr val="124F5B"/>
                </a:solidFill>
                <a:latin typeface="Verdana"/>
                <a:cs typeface="Verdana"/>
              </a:rPr>
              <a:t> </a:t>
            </a:r>
            <a:r>
              <a:rPr lang="en-GB" sz="1600" spc="35" dirty="0">
                <a:solidFill>
                  <a:srgbClr val="124F5B"/>
                </a:solidFill>
                <a:latin typeface="Verdana"/>
                <a:cs typeface="Verdana"/>
              </a:rPr>
              <a:t>the</a:t>
            </a:r>
            <a:r>
              <a:rPr lang="en-GB" sz="1600" spc="-160" dirty="0">
                <a:solidFill>
                  <a:srgbClr val="124F5B"/>
                </a:solidFill>
                <a:latin typeface="Verdana"/>
                <a:cs typeface="Verdana"/>
              </a:rPr>
              <a:t> </a:t>
            </a:r>
            <a:r>
              <a:rPr lang="en-GB" sz="1600" spc="45" dirty="0">
                <a:solidFill>
                  <a:srgbClr val="124F5B"/>
                </a:solidFill>
                <a:latin typeface="Verdana"/>
                <a:cs typeface="Verdana"/>
              </a:rPr>
              <a:t>problem</a:t>
            </a:r>
            <a:r>
              <a:rPr lang="en-GB" sz="1600" spc="-165" dirty="0">
                <a:solidFill>
                  <a:srgbClr val="124F5B"/>
                </a:solidFill>
                <a:latin typeface="Verdana"/>
                <a:cs typeface="Verdana"/>
              </a:rPr>
              <a:t> </a:t>
            </a:r>
            <a:r>
              <a:rPr lang="en-GB" sz="1600" spc="-5" dirty="0">
                <a:solidFill>
                  <a:srgbClr val="124F5B"/>
                </a:solidFill>
                <a:latin typeface="Verdana"/>
                <a:cs typeface="Verdana"/>
              </a:rPr>
              <a:t>statement.</a:t>
            </a:r>
            <a:endParaRPr lang="en-GB" sz="1600" dirty="0">
              <a:latin typeface="Verdana"/>
              <a:cs typeface="Verdana"/>
            </a:endParaRPr>
          </a:p>
          <a:p>
            <a:pPr marL="469900" indent="-457200" algn="just">
              <a:lnSpc>
                <a:spcPct val="100000"/>
              </a:lnSpc>
              <a:spcBef>
                <a:spcPts val="325"/>
              </a:spcBef>
              <a:buFont typeface="AoyagiKouzanFontT"/>
              <a:buChar char="❏"/>
              <a:tabLst>
                <a:tab pos="469900" algn="l"/>
              </a:tabLst>
            </a:pPr>
            <a:r>
              <a:rPr lang="en-GB" sz="1600" spc="55" dirty="0">
                <a:solidFill>
                  <a:srgbClr val="124F5B"/>
                </a:solidFill>
                <a:latin typeface="Verdana"/>
                <a:cs typeface="Verdana"/>
              </a:rPr>
              <a:t>Handling</a:t>
            </a:r>
            <a:r>
              <a:rPr lang="en-GB" sz="1600" spc="-165" dirty="0">
                <a:solidFill>
                  <a:srgbClr val="124F5B"/>
                </a:solidFill>
                <a:latin typeface="Verdana"/>
                <a:cs typeface="Verdana"/>
              </a:rPr>
              <a:t> </a:t>
            </a:r>
            <a:r>
              <a:rPr lang="en-GB" sz="1600" spc="35" dirty="0">
                <a:solidFill>
                  <a:srgbClr val="124F5B"/>
                </a:solidFill>
                <a:latin typeface="Verdana"/>
                <a:cs typeface="Verdana"/>
              </a:rPr>
              <a:t>the</a:t>
            </a:r>
            <a:r>
              <a:rPr lang="en-GB" sz="1600" spc="-165" dirty="0">
                <a:solidFill>
                  <a:srgbClr val="124F5B"/>
                </a:solidFill>
                <a:latin typeface="Verdana"/>
                <a:cs typeface="Verdana"/>
              </a:rPr>
              <a:t> </a:t>
            </a:r>
            <a:r>
              <a:rPr lang="en-GB" sz="1600" spc="-75" dirty="0">
                <a:solidFill>
                  <a:srgbClr val="124F5B"/>
                </a:solidFill>
                <a:latin typeface="Verdana"/>
                <a:cs typeface="Verdana"/>
              </a:rPr>
              <a:t>error,</a:t>
            </a:r>
            <a:r>
              <a:rPr lang="en-GB" sz="1600" spc="-165" dirty="0">
                <a:solidFill>
                  <a:srgbClr val="124F5B"/>
                </a:solidFill>
                <a:latin typeface="Verdana"/>
                <a:cs typeface="Verdana"/>
              </a:rPr>
              <a:t> </a:t>
            </a:r>
            <a:r>
              <a:rPr lang="en-GB" sz="1600" spc="30" dirty="0">
                <a:solidFill>
                  <a:srgbClr val="124F5B"/>
                </a:solidFill>
                <a:latin typeface="Verdana"/>
                <a:cs typeface="Verdana"/>
              </a:rPr>
              <a:t>duplicate</a:t>
            </a:r>
            <a:r>
              <a:rPr lang="en-GB" sz="1600" spc="-165" dirty="0">
                <a:solidFill>
                  <a:srgbClr val="124F5B"/>
                </a:solidFill>
                <a:latin typeface="Verdana"/>
                <a:cs typeface="Verdana"/>
              </a:rPr>
              <a:t> </a:t>
            </a:r>
            <a:r>
              <a:rPr lang="en-GB" sz="1600" spc="50" dirty="0">
                <a:solidFill>
                  <a:srgbClr val="124F5B"/>
                </a:solidFill>
                <a:latin typeface="Verdana"/>
                <a:cs typeface="Verdana"/>
              </a:rPr>
              <a:t>and</a:t>
            </a:r>
            <a:r>
              <a:rPr lang="en-GB" sz="1600" spc="-165" dirty="0">
                <a:solidFill>
                  <a:srgbClr val="124F5B"/>
                </a:solidFill>
                <a:latin typeface="Verdana"/>
                <a:cs typeface="Verdana"/>
              </a:rPr>
              <a:t> </a:t>
            </a:r>
            <a:r>
              <a:rPr lang="en-GB" sz="1600" spc="70" dirty="0" err="1">
                <a:solidFill>
                  <a:srgbClr val="124F5B"/>
                </a:solidFill>
                <a:latin typeface="Verdana"/>
                <a:cs typeface="Verdana"/>
              </a:rPr>
              <a:t>NaN</a:t>
            </a:r>
            <a:r>
              <a:rPr lang="en-GB" sz="1600" spc="-165" dirty="0">
                <a:solidFill>
                  <a:srgbClr val="124F5B"/>
                </a:solidFill>
                <a:latin typeface="Verdana"/>
                <a:cs typeface="Verdana"/>
              </a:rPr>
              <a:t> </a:t>
            </a:r>
            <a:r>
              <a:rPr lang="en-GB" sz="1600" spc="-20" dirty="0">
                <a:solidFill>
                  <a:srgbClr val="124F5B"/>
                </a:solidFill>
                <a:latin typeface="Verdana"/>
                <a:cs typeface="Verdana"/>
              </a:rPr>
              <a:t>values</a:t>
            </a:r>
            <a:r>
              <a:rPr lang="en-GB" sz="1600" spc="-160" dirty="0">
                <a:solidFill>
                  <a:srgbClr val="124F5B"/>
                </a:solidFill>
                <a:latin typeface="Verdana"/>
                <a:cs typeface="Verdana"/>
              </a:rPr>
              <a:t> </a:t>
            </a:r>
            <a:r>
              <a:rPr lang="en-GB" sz="1600" spc="30" dirty="0">
                <a:solidFill>
                  <a:srgbClr val="124F5B"/>
                </a:solidFill>
                <a:latin typeface="Verdana"/>
                <a:cs typeface="Verdana"/>
              </a:rPr>
              <a:t>in</a:t>
            </a:r>
            <a:r>
              <a:rPr lang="en-GB" sz="1600" spc="-165" dirty="0">
                <a:solidFill>
                  <a:srgbClr val="124F5B"/>
                </a:solidFill>
                <a:latin typeface="Verdana"/>
                <a:cs typeface="Verdana"/>
              </a:rPr>
              <a:t> </a:t>
            </a:r>
            <a:r>
              <a:rPr lang="en-GB" sz="1600" spc="35" dirty="0">
                <a:solidFill>
                  <a:srgbClr val="124F5B"/>
                </a:solidFill>
                <a:latin typeface="Verdana"/>
                <a:cs typeface="Verdana"/>
              </a:rPr>
              <a:t>the</a:t>
            </a:r>
            <a:r>
              <a:rPr lang="en-GB" sz="1600" spc="-165" dirty="0">
                <a:solidFill>
                  <a:srgbClr val="124F5B"/>
                </a:solidFill>
                <a:latin typeface="Verdana"/>
                <a:cs typeface="Verdana"/>
              </a:rPr>
              <a:t> </a:t>
            </a:r>
            <a:r>
              <a:rPr lang="en-GB" sz="1600" spc="-25" dirty="0">
                <a:solidFill>
                  <a:srgbClr val="124F5B"/>
                </a:solidFill>
                <a:latin typeface="Verdana"/>
                <a:cs typeface="Verdana"/>
              </a:rPr>
              <a:t>dataset.</a:t>
            </a:r>
            <a:endParaRPr lang="en-GB" sz="1600" dirty="0">
              <a:latin typeface="Verdana"/>
              <a:cs typeface="Verdana"/>
            </a:endParaRPr>
          </a:p>
          <a:p>
            <a:pPr marL="469265" marR="5080" indent="-457200" algn="just">
              <a:lnSpc>
                <a:spcPct val="114999"/>
              </a:lnSpc>
              <a:buFont typeface="AoyagiKouzanFontT"/>
              <a:buChar char="❏"/>
              <a:tabLst>
                <a:tab pos="469900" algn="l"/>
              </a:tabLst>
            </a:pPr>
            <a:r>
              <a:rPr lang="en-GB" sz="1600" spc="45" dirty="0">
                <a:solidFill>
                  <a:srgbClr val="124F5B"/>
                </a:solidFill>
                <a:latin typeface="Verdana"/>
                <a:cs typeface="Verdana"/>
              </a:rPr>
              <a:t>Designing </a:t>
            </a:r>
            <a:r>
              <a:rPr lang="en-GB" sz="1600" spc="40" dirty="0">
                <a:solidFill>
                  <a:srgbClr val="124F5B"/>
                </a:solidFill>
                <a:latin typeface="Verdana"/>
                <a:cs typeface="Verdana"/>
              </a:rPr>
              <a:t>multiple </a:t>
            </a:r>
            <a:r>
              <a:rPr lang="en-GB" sz="1600" spc="-10" dirty="0">
                <a:solidFill>
                  <a:srgbClr val="124F5B"/>
                </a:solidFill>
                <a:latin typeface="Verdana"/>
                <a:cs typeface="Verdana"/>
              </a:rPr>
              <a:t>visualizations </a:t>
            </a:r>
            <a:r>
              <a:rPr lang="en-GB" sz="1600" spc="10" dirty="0">
                <a:solidFill>
                  <a:srgbClr val="124F5B"/>
                </a:solidFill>
                <a:latin typeface="Verdana"/>
                <a:cs typeface="Verdana"/>
              </a:rPr>
              <a:t>to </a:t>
            </a:r>
            <a:r>
              <a:rPr lang="en-GB" sz="1600" spc="20" dirty="0">
                <a:solidFill>
                  <a:srgbClr val="124F5B"/>
                </a:solidFill>
                <a:latin typeface="Verdana"/>
                <a:cs typeface="Verdana"/>
              </a:rPr>
              <a:t>summarize </a:t>
            </a:r>
            <a:r>
              <a:rPr lang="en-GB" sz="1600" spc="35" dirty="0">
                <a:solidFill>
                  <a:srgbClr val="124F5B"/>
                </a:solidFill>
                <a:latin typeface="Verdana"/>
                <a:cs typeface="Verdana"/>
              </a:rPr>
              <a:t>the </a:t>
            </a:r>
            <a:r>
              <a:rPr lang="en-GB" sz="1600" spc="20" dirty="0">
                <a:solidFill>
                  <a:srgbClr val="124F5B"/>
                </a:solidFill>
                <a:latin typeface="Verdana"/>
                <a:cs typeface="Verdana"/>
              </a:rPr>
              <a:t>information </a:t>
            </a:r>
            <a:r>
              <a:rPr lang="en-GB" sz="1600" spc="30" dirty="0">
                <a:solidFill>
                  <a:srgbClr val="124F5B"/>
                </a:solidFill>
                <a:latin typeface="Verdana"/>
                <a:cs typeface="Verdana"/>
              </a:rPr>
              <a:t>in  </a:t>
            </a:r>
            <a:r>
              <a:rPr lang="en-GB" sz="1600" spc="35" dirty="0">
                <a:solidFill>
                  <a:srgbClr val="124F5B"/>
                </a:solidFill>
                <a:latin typeface="Verdana"/>
                <a:cs typeface="Verdana"/>
              </a:rPr>
              <a:t>the</a:t>
            </a:r>
            <a:r>
              <a:rPr lang="en-GB" sz="1600" spc="-70" dirty="0">
                <a:solidFill>
                  <a:srgbClr val="124F5B"/>
                </a:solidFill>
                <a:latin typeface="Verdana"/>
                <a:cs typeface="Verdana"/>
              </a:rPr>
              <a:t> </a:t>
            </a:r>
            <a:r>
              <a:rPr lang="en-GB" sz="1600" spc="5" dirty="0">
                <a:solidFill>
                  <a:srgbClr val="124F5B"/>
                </a:solidFill>
                <a:latin typeface="Verdana"/>
                <a:cs typeface="Verdana"/>
              </a:rPr>
              <a:t>dataset</a:t>
            </a:r>
            <a:r>
              <a:rPr lang="en-GB" sz="1600" spc="-65" dirty="0">
                <a:solidFill>
                  <a:srgbClr val="124F5B"/>
                </a:solidFill>
                <a:latin typeface="Verdana"/>
                <a:cs typeface="Verdana"/>
              </a:rPr>
              <a:t> </a:t>
            </a:r>
            <a:r>
              <a:rPr lang="en-GB" sz="1600" spc="50" dirty="0">
                <a:solidFill>
                  <a:srgbClr val="124F5B"/>
                </a:solidFill>
                <a:latin typeface="Verdana"/>
                <a:cs typeface="Verdana"/>
              </a:rPr>
              <a:t>and</a:t>
            </a:r>
            <a:r>
              <a:rPr lang="en-GB" sz="1600" spc="-65" dirty="0">
                <a:solidFill>
                  <a:srgbClr val="124F5B"/>
                </a:solidFill>
                <a:latin typeface="Verdana"/>
                <a:cs typeface="Verdana"/>
              </a:rPr>
              <a:t> </a:t>
            </a:r>
            <a:r>
              <a:rPr lang="en-GB" sz="1600" spc="-5" dirty="0">
                <a:solidFill>
                  <a:srgbClr val="124F5B"/>
                </a:solidFill>
                <a:latin typeface="Verdana"/>
                <a:cs typeface="Verdana"/>
              </a:rPr>
              <a:t>successfully</a:t>
            </a:r>
            <a:r>
              <a:rPr lang="en-GB" sz="1600" spc="-65" dirty="0">
                <a:solidFill>
                  <a:srgbClr val="124F5B"/>
                </a:solidFill>
                <a:latin typeface="Verdana"/>
                <a:cs typeface="Verdana"/>
              </a:rPr>
              <a:t> </a:t>
            </a:r>
            <a:r>
              <a:rPr lang="en-GB" sz="1600" spc="55" dirty="0">
                <a:solidFill>
                  <a:srgbClr val="124F5B"/>
                </a:solidFill>
                <a:latin typeface="Verdana"/>
                <a:cs typeface="Verdana"/>
              </a:rPr>
              <a:t>communicate</a:t>
            </a:r>
            <a:r>
              <a:rPr lang="en-GB" sz="1600" spc="-65" dirty="0">
                <a:solidFill>
                  <a:srgbClr val="124F5B"/>
                </a:solidFill>
                <a:latin typeface="Verdana"/>
                <a:cs typeface="Verdana"/>
              </a:rPr>
              <a:t> </a:t>
            </a:r>
            <a:r>
              <a:rPr lang="en-GB" sz="1600" spc="35" dirty="0">
                <a:solidFill>
                  <a:srgbClr val="124F5B"/>
                </a:solidFill>
                <a:latin typeface="Verdana"/>
                <a:cs typeface="Verdana"/>
              </a:rPr>
              <a:t>the</a:t>
            </a:r>
            <a:r>
              <a:rPr lang="en-GB" sz="1600" spc="-65" dirty="0">
                <a:solidFill>
                  <a:srgbClr val="124F5B"/>
                </a:solidFill>
                <a:latin typeface="Verdana"/>
                <a:cs typeface="Verdana"/>
              </a:rPr>
              <a:t> </a:t>
            </a:r>
            <a:r>
              <a:rPr lang="en-GB" sz="1600" spc="-15" dirty="0">
                <a:solidFill>
                  <a:srgbClr val="124F5B"/>
                </a:solidFill>
                <a:latin typeface="Verdana"/>
                <a:cs typeface="Verdana"/>
              </a:rPr>
              <a:t>results</a:t>
            </a:r>
            <a:r>
              <a:rPr lang="en-GB" sz="1600" spc="-65" dirty="0">
                <a:solidFill>
                  <a:srgbClr val="124F5B"/>
                </a:solidFill>
                <a:latin typeface="Verdana"/>
                <a:cs typeface="Verdana"/>
              </a:rPr>
              <a:t> </a:t>
            </a:r>
            <a:r>
              <a:rPr lang="en-GB" sz="1600" spc="50" dirty="0">
                <a:solidFill>
                  <a:srgbClr val="124F5B"/>
                </a:solidFill>
                <a:latin typeface="Verdana"/>
                <a:cs typeface="Verdana"/>
              </a:rPr>
              <a:t>and</a:t>
            </a:r>
            <a:r>
              <a:rPr lang="en-GB" sz="1600" spc="-65" dirty="0">
                <a:solidFill>
                  <a:srgbClr val="124F5B"/>
                </a:solidFill>
                <a:latin typeface="Verdana"/>
                <a:cs typeface="Verdana"/>
              </a:rPr>
              <a:t> </a:t>
            </a:r>
            <a:r>
              <a:rPr lang="en-GB" sz="1600" spc="10" dirty="0">
                <a:solidFill>
                  <a:srgbClr val="124F5B"/>
                </a:solidFill>
                <a:latin typeface="Verdana"/>
                <a:cs typeface="Verdana"/>
              </a:rPr>
              <a:t>trends</a:t>
            </a:r>
            <a:r>
              <a:rPr lang="en-GB" sz="1600" spc="-65" dirty="0">
                <a:solidFill>
                  <a:srgbClr val="124F5B"/>
                </a:solidFill>
                <a:latin typeface="Verdana"/>
                <a:cs typeface="Verdana"/>
              </a:rPr>
              <a:t> </a:t>
            </a:r>
            <a:r>
              <a:rPr lang="en-GB" sz="1600" spc="10" dirty="0">
                <a:solidFill>
                  <a:srgbClr val="124F5B"/>
                </a:solidFill>
                <a:latin typeface="Verdana"/>
                <a:cs typeface="Verdana"/>
              </a:rPr>
              <a:t>to  </a:t>
            </a:r>
            <a:r>
              <a:rPr lang="en-GB" sz="1600" spc="35" dirty="0">
                <a:solidFill>
                  <a:srgbClr val="124F5B"/>
                </a:solidFill>
                <a:latin typeface="Verdana"/>
                <a:cs typeface="Verdana"/>
              </a:rPr>
              <a:t>the</a:t>
            </a:r>
            <a:r>
              <a:rPr lang="en-GB" sz="1600" spc="-170" dirty="0">
                <a:solidFill>
                  <a:srgbClr val="124F5B"/>
                </a:solidFill>
                <a:latin typeface="Verdana"/>
                <a:cs typeface="Verdana"/>
              </a:rPr>
              <a:t> </a:t>
            </a:r>
            <a:r>
              <a:rPr lang="en-GB" sz="1600" spc="-50" dirty="0">
                <a:solidFill>
                  <a:srgbClr val="124F5B"/>
                </a:solidFill>
                <a:latin typeface="Verdana"/>
                <a:cs typeface="Verdana"/>
              </a:rPr>
              <a:t>reader.</a:t>
            </a:r>
            <a:endParaRPr lang="en-GB" sz="1600" dirty="0">
              <a:latin typeface="Verdana"/>
              <a:cs typeface="Verdana"/>
            </a:endParaRPr>
          </a:p>
          <a:p>
            <a:endParaRPr lang="en-IN" dirty="0"/>
          </a:p>
        </p:txBody>
      </p:sp>
      <p:sp>
        <p:nvSpPr>
          <p:cNvPr id="3" name="object 13">
            <a:extLst>
              <a:ext uri="{FF2B5EF4-FFF2-40B4-BE49-F238E27FC236}">
                <a16:creationId xmlns:a16="http://schemas.microsoft.com/office/drawing/2014/main" id="{2E24DCE0-0E25-1599-1D55-13C50C18BCD7}"/>
              </a:ext>
            </a:extLst>
          </p:cNvPr>
          <p:cNvSpPr/>
          <p:nvPr/>
        </p:nvSpPr>
        <p:spPr>
          <a:xfrm>
            <a:off x="430626" y="173889"/>
            <a:ext cx="513258" cy="506273"/>
          </a:xfrm>
          <a:prstGeom prst="rect">
            <a:avLst/>
          </a:prstGeom>
          <a:blipFill>
            <a:blip r:embed="rId2" cstate="print"/>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C0BE6C39-6D6A-AD1B-A105-20FA46C32A8A}"/>
              </a:ext>
            </a:extLst>
          </p:cNvPr>
          <p:cNvSpPr txBox="1"/>
          <p:nvPr/>
        </p:nvSpPr>
        <p:spPr>
          <a:xfrm>
            <a:off x="2894275" y="128267"/>
            <a:ext cx="6838121" cy="738664"/>
          </a:xfrm>
          <a:prstGeom prst="rect">
            <a:avLst/>
          </a:prstGeom>
          <a:noFill/>
        </p:spPr>
        <p:txBody>
          <a:bodyPr wrap="square" rtlCol="0">
            <a:spAutoFit/>
          </a:bodyPr>
          <a:lstStyle/>
          <a:p>
            <a:r>
              <a:rPr lang="en-IN" sz="2800" b="1" u="sng" spc="-85" dirty="0">
                <a:solidFill>
                  <a:schemeClr val="bg1">
                    <a:lumMod val="50000"/>
                  </a:schemeClr>
                </a:solidFill>
              </a:rPr>
              <a:t>Challenges</a:t>
            </a:r>
            <a:r>
              <a:rPr lang="en-IN" sz="2800" b="1" u="sng" spc="-204" dirty="0">
                <a:solidFill>
                  <a:schemeClr val="bg1">
                    <a:lumMod val="50000"/>
                  </a:schemeClr>
                </a:solidFill>
              </a:rPr>
              <a:t> </a:t>
            </a:r>
            <a:r>
              <a:rPr lang="en-IN" sz="2800" b="1" u="sng" spc="-70" dirty="0">
                <a:solidFill>
                  <a:schemeClr val="bg1">
                    <a:lumMod val="50000"/>
                  </a:schemeClr>
                </a:solidFill>
              </a:rPr>
              <a:t>Faced</a:t>
            </a:r>
            <a:endParaRPr lang="en-IN" sz="2800" b="1" u="sng" dirty="0">
              <a:solidFill>
                <a:schemeClr val="bg1">
                  <a:lumMod val="50000"/>
                </a:schemeClr>
              </a:solidFill>
            </a:endParaRPr>
          </a:p>
          <a:p>
            <a:endParaRPr lang="en-IN" dirty="0"/>
          </a:p>
        </p:txBody>
      </p:sp>
      <p:pic>
        <p:nvPicPr>
          <p:cNvPr id="6" name="Picture 5">
            <a:extLst>
              <a:ext uri="{FF2B5EF4-FFF2-40B4-BE49-F238E27FC236}">
                <a16:creationId xmlns:a16="http://schemas.microsoft.com/office/drawing/2014/main" id="{D747F6FF-E757-B5D8-D688-9A332B24148B}"/>
              </a:ext>
            </a:extLst>
          </p:cNvPr>
          <p:cNvPicPr>
            <a:picLocks noChangeAspect="1"/>
          </p:cNvPicPr>
          <p:nvPr/>
        </p:nvPicPr>
        <p:blipFill>
          <a:blip r:embed="rId3"/>
          <a:stretch>
            <a:fillRect/>
          </a:stretch>
        </p:blipFill>
        <p:spPr>
          <a:xfrm>
            <a:off x="0" y="2878373"/>
            <a:ext cx="9144000" cy="2265128"/>
          </a:xfrm>
          <a:prstGeom prst="rect">
            <a:avLst/>
          </a:prstGeom>
        </p:spPr>
      </p:pic>
    </p:spTree>
    <p:extLst>
      <p:ext uri="{BB962C8B-B14F-4D97-AF65-F5344CB8AC3E}">
        <p14:creationId xmlns:p14="http://schemas.microsoft.com/office/powerpoint/2010/main" val="1903281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object 13">
            <a:extLst>
              <a:ext uri="{FF2B5EF4-FFF2-40B4-BE49-F238E27FC236}">
                <a16:creationId xmlns:a16="http://schemas.microsoft.com/office/drawing/2014/main" id="{24CD2631-AD4A-E5D9-A3F1-D4A544CCCD5B}"/>
              </a:ext>
            </a:extLst>
          </p:cNvPr>
          <p:cNvSpPr/>
          <p:nvPr/>
        </p:nvSpPr>
        <p:spPr>
          <a:xfrm>
            <a:off x="261634" y="156755"/>
            <a:ext cx="513258" cy="506273"/>
          </a:xfrm>
          <a:prstGeom prst="rect">
            <a:avLst/>
          </a:prstGeom>
          <a:blipFill>
            <a:blip r:embed="rId2" cstate="print"/>
            <a:stretch>
              <a:fillRect/>
            </a:stretch>
          </a:blipFill>
        </p:spPr>
        <p:txBody>
          <a:bodyPr wrap="square" lIns="0" tIns="0" rIns="0" bIns="0" rtlCol="0"/>
          <a:lstStyle/>
          <a:p>
            <a:endParaRPr/>
          </a:p>
        </p:txBody>
      </p:sp>
      <p:sp>
        <p:nvSpPr>
          <p:cNvPr id="2" name="TextBox 1">
            <a:extLst>
              <a:ext uri="{FF2B5EF4-FFF2-40B4-BE49-F238E27FC236}">
                <a16:creationId xmlns:a16="http://schemas.microsoft.com/office/drawing/2014/main" id="{CB015F27-D8A0-0F8E-C947-5CBCD6E42968}"/>
              </a:ext>
            </a:extLst>
          </p:cNvPr>
          <p:cNvSpPr txBox="1"/>
          <p:nvPr/>
        </p:nvSpPr>
        <p:spPr>
          <a:xfrm>
            <a:off x="1057523" y="0"/>
            <a:ext cx="7195931" cy="646331"/>
          </a:xfrm>
          <a:prstGeom prst="rect">
            <a:avLst/>
          </a:prstGeom>
          <a:noFill/>
        </p:spPr>
        <p:txBody>
          <a:bodyPr wrap="square" rtlCol="0">
            <a:spAutoFit/>
          </a:bodyPr>
          <a:lstStyle/>
          <a:p>
            <a:r>
              <a:rPr lang="en-GB" sz="3600" b="1" dirty="0"/>
              <a:t>                </a:t>
            </a:r>
            <a:r>
              <a:rPr lang="en-GB" sz="3600" b="1" u="sng" dirty="0"/>
              <a:t>Conclusion’s</a:t>
            </a:r>
            <a:endParaRPr lang="en-IN" sz="3600" b="1" u="sng" dirty="0"/>
          </a:p>
        </p:txBody>
      </p:sp>
      <p:sp>
        <p:nvSpPr>
          <p:cNvPr id="3" name="TextBox 2">
            <a:extLst>
              <a:ext uri="{FF2B5EF4-FFF2-40B4-BE49-F238E27FC236}">
                <a16:creationId xmlns:a16="http://schemas.microsoft.com/office/drawing/2014/main" id="{F898D2D3-3C75-23D1-0120-AB20D88C9AB4}"/>
              </a:ext>
            </a:extLst>
          </p:cNvPr>
          <p:cNvSpPr txBox="1"/>
          <p:nvPr/>
        </p:nvSpPr>
        <p:spPr>
          <a:xfrm>
            <a:off x="381663" y="1049572"/>
            <a:ext cx="8499944" cy="4324261"/>
          </a:xfrm>
          <a:prstGeom prst="rect">
            <a:avLst/>
          </a:prstGeom>
          <a:noFill/>
        </p:spPr>
        <p:txBody>
          <a:bodyPr wrap="square" rtlCol="0">
            <a:spAutoFit/>
          </a:bodyPr>
          <a:lstStyle/>
          <a:p>
            <a:pPr marL="342900" indent="-342900">
              <a:buFont typeface="Arial" panose="020B0604020202020204" pitchFamily="34" charset="0"/>
              <a:buChar char="•"/>
            </a:pPr>
            <a:r>
              <a:rPr lang="en-GB" sz="2000" dirty="0"/>
              <a:t>Play Store is flooded with Apps that are mostly</a:t>
            </a:r>
          </a:p>
          <a:p>
            <a:r>
              <a:rPr lang="en-GB" sz="2000" dirty="0"/>
              <a:t>     free to use. (More than 92% apps)</a:t>
            </a:r>
          </a:p>
          <a:p>
            <a:pPr marL="378900" indent="-342900" algn="just">
              <a:spcBef>
                <a:spcPts val="1200"/>
              </a:spcBef>
              <a:spcAft>
                <a:spcPts val="600"/>
              </a:spcAft>
              <a:buFont typeface="Arial" panose="020B0604020202020204" pitchFamily="34" charset="0"/>
              <a:buChar char="•"/>
              <a:tabLst>
                <a:tab pos="469265" algn="l"/>
                <a:tab pos="469900" algn="l"/>
              </a:tabLst>
            </a:pPr>
            <a:r>
              <a:rPr lang="en-GB" sz="2000" b="1" dirty="0"/>
              <a:t>Family</a:t>
            </a:r>
            <a:r>
              <a:rPr lang="en-GB" sz="2000" dirty="0"/>
              <a:t>, </a:t>
            </a:r>
            <a:r>
              <a:rPr lang="en-GB" sz="2000" b="1" dirty="0"/>
              <a:t>Game</a:t>
            </a:r>
            <a:r>
              <a:rPr lang="en-GB" sz="2000" dirty="0"/>
              <a:t> and </a:t>
            </a:r>
            <a:r>
              <a:rPr lang="en-GB" sz="2000" b="1" dirty="0"/>
              <a:t>Tools</a:t>
            </a:r>
            <a:r>
              <a:rPr lang="en-GB" sz="2000" dirty="0"/>
              <a:t> are top three categories (1906, 926 and 829 app count respectively). </a:t>
            </a:r>
          </a:p>
          <a:p>
            <a:pPr marL="342900" indent="-342900">
              <a:spcAft>
                <a:spcPts val="600"/>
              </a:spcAft>
              <a:buFont typeface="Arial" panose="020B0604020202020204" pitchFamily="34" charset="0"/>
              <a:buChar char="•"/>
            </a:pPr>
            <a:r>
              <a:rPr lang="en-GB" sz="2000" dirty="0"/>
              <a:t>Category with the highest number of installs: </a:t>
            </a:r>
            <a:r>
              <a:rPr lang="en-GB" sz="2000" b="1" dirty="0"/>
              <a:t>Game</a:t>
            </a:r>
          </a:p>
          <a:p>
            <a:pPr marL="342900" indent="-342900">
              <a:spcAft>
                <a:spcPts val="600"/>
              </a:spcAft>
              <a:buFont typeface="Arial" panose="020B0604020202020204" pitchFamily="34" charset="0"/>
              <a:buChar char="•"/>
            </a:pPr>
            <a:r>
              <a:rPr lang="en-GB" sz="2000" dirty="0"/>
              <a:t>The median Rating of app is 4.3 while mean is 4.2. Hence the data</a:t>
            </a:r>
          </a:p>
          <a:p>
            <a:pPr>
              <a:spcAft>
                <a:spcPts val="600"/>
              </a:spcAft>
            </a:pPr>
            <a:r>
              <a:rPr lang="en-GB" sz="2000" dirty="0"/>
              <a:t>     is “ </a:t>
            </a:r>
            <a:r>
              <a:rPr lang="en-GB" sz="2000" b="1" dirty="0"/>
              <a:t>Skewed to the left </a:t>
            </a:r>
            <a:r>
              <a:rPr lang="en-GB" sz="2000" dirty="0"/>
              <a:t>”.</a:t>
            </a:r>
          </a:p>
          <a:p>
            <a:pPr marL="342900" indent="-342900">
              <a:spcAft>
                <a:spcPts val="600"/>
              </a:spcAft>
              <a:buFont typeface="Arial" panose="020B0604020202020204" pitchFamily="34" charset="0"/>
              <a:buChar char="•"/>
            </a:pPr>
            <a:r>
              <a:rPr lang="en-GB" sz="2000" dirty="0"/>
              <a:t>The reviews on apps are more of positive sentiment as compare to negative sentiment. So, we say that users are satisfied with what they got on google play store.</a:t>
            </a:r>
          </a:p>
          <a:p>
            <a:pPr marL="342900" indent="-342900">
              <a:buFont typeface="Arial" panose="020B0604020202020204" pitchFamily="34" charset="0"/>
              <a:buChar char="•"/>
            </a:pPr>
            <a:endParaRPr lang="en-GB" sz="2000" dirty="0"/>
          </a:p>
          <a:p>
            <a:endParaRPr lang="en-IN" sz="2000" dirty="0"/>
          </a:p>
        </p:txBody>
      </p:sp>
    </p:spTree>
    <p:extLst>
      <p:ext uri="{BB962C8B-B14F-4D97-AF65-F5344CB8AC3E}">
        <p14:creationId xmlns:p14="http://schemas.microsoft.com/office/powerpoint/2010/main" val="1831168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object 13">
            <a:extLst>
              <a:ext uri="{FF2B5EF4-FFF2-40B4-BE49-F238E27FC236}">
                <a16:creationId xmlns:a16="http://schemas.microsoft.com/office/drawing/2014/main" id="{36673914-B9B7-BA4C-6464-5BA9665D57CC}"/>
              </a:ext>
            </a:extLst>
          </p:cNvPr>
          <p:cNvSpPr/>
          <p:nvPr/>
        </p:nvSpPr>
        <p:spPr>
          <a:xfrm>
            <a:off x="261634" y="156755"/>
            <a:ext cx="513258" cy="506273"/>
          </a:xfrm>
          <a:prstGeom prst="rect">
            <a:avLst/>
          </a:prstGeom>
          <a:blipFill>
            <a:blip r:embed="rId2" cstate="print"/>
            <a:stretch>
              <a:fillRect/>
            </a:stretch>
          </a:blipFill>
        </p:spPr>
        <p:txBody>
          <a:bodyPr wrap="square" lIns="0" tIns="0" rIns="0" bIns="0" rtlCol="0"/>
          <a:lstStyle/>
          <a:p>
            <a:endParaRPr/>
          </a:p>
        </p:txBody>
      </p:sp>
      <p:pic>
        <p:nvPicPr>
          <p:cNvPr id="5" name="Picture 4">
            <a:extLst>
              <a:ext uri="{FF2B5EF4-FFF2-40B4-BE49-F238E27FC236}">
                <a16:creationId xmlns:a16="http://schemas.microsoft.com/office/drawing/2014/main" id="{449A1F6E-1A4C-CDAB-92FA-B1C90064079F}"/>
              </a:ext>
            </a:extLst>
          </p:cNvPr>
          <p:cNvPicPr>
            <a:picLocks noChangeAspect="1"/>
          </p:cNvPicPr>
          <p:nvPr/>
        </p:nvPicPr>
        <p:blipFill>
          <a:blip r:embed="rId3"/>
          <a:stretch>
            <a:fillRect/>
          </a:stretch>
        </p:blipFill>
        <p:spPr>
          <a:xfrm>
            <a:off x="2575488" y="1495199"/>
            <a:ext cx="3993024" cy="2153101"/>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sng" strike="noStrike" cap="none" dirty="0">
                <a:solidFill>
                  <a:schemeClr val="bg1">
                    <a:lumMod val="50000"/>
                  </a:schemeClr>
                </a:solidFill>
                <a:latin typeface="Arial"/>
                <a:ea typeface="Arial"/>
                <a:cs typeface="Arial"/>
                <a:sym typeface="Arial"/>
              </a:rPr>
              <a:t>Introduction</a:t>
            </a:r>
            <a:endParaRPr sz="2800" u="sng" dirty="0">
              <a:solidFill>
                <a:schemeClr val="bg1">
                  <a:lumMod val="50000"/>
                </a:schemeClr>
              </a:solidFill>
            </a:endParaRPr>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429750" indent="-285750">
              <a:lnSpc>
                <a:spcPct val="100000"/>
              </a:lnSpc>
              <a:buClr>
                <a:srgbClr val="000000"/>
              </a:buClr>
              <a:buFont typeface="Arial" panose="020B0604020202020204" pitchFamily="34" charset="0"/>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429750" indent="-285750">
              <a:lnSpc>
                <a:spcPct val="100000"/>
              </a:lnSpc>
              <a:buClr>
                <a:srgbClr val="000000"/>
              </a:buClr>
              <a:buFont typeface="Arial" panose="020B0604020202020204" pitchFamily="34" charset="0"/>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a:t>
            </a:r>
          </a:p>
          <a:p>
            <a:pPr marL="144000">
              <a:lnSpc>
                <a:spcPct val="100000"/>
              </a:lnSpc>
              <a:buClr>
                <a:srgbClr val="000000"/>
              </a:buCl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mobile devices running Google’s OS. The Google Play Store is the largest and most</a:t>
            </a:r>
          </a:p>
          <a:p>
            <a:pPr marL="144000"/>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popular Android app store. </a:t>
            </a:r>
          </a:p>
          <a:p>
            <a:pPr marL="429750" indent="-285750">
              <a:lnSpc>
                <a:spcPct val="100000"/>
              </a:lnSpc>
              <a:buClr>
                <a:srgbClr val="000000"/>
              </a:buClr>
              <a:buFont typeface="Arial" panose="020B0604020202020204" pitchFamily="34" charset="0"/>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a:t>
            </a:r>
          </a:p>
          <a:p>
            <a:pPr marL="144000">
              <a:lnSpc>
                <a:spcPct val="100000"/>
              </a:lnSpc>
              <a:buClr>
                <a:srgbClr val="000000"/>
              </a:buClr>
            </a:pPr>
            <a:r>
              <a:rPr lang="en-US" sz="1600" spc="-1" dirty="0">
                <a:solidFill>
                  <a:schemeClr val="accent5">
                    <a:lumMod val="50000"/>
                  </a:schemeClr>
                </a:solidFill>
                <a:latin typeface="Verdana" panose="020B0604030504040204" pitchFamily="34" charset="0"/>
                <a:ea typeface="Verdana" panose="020B0604030504040204" pitchFamily="34" charset="0"/>
              </a:rPr>
              <a:t>    to success</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Actionable insights can be drawn for developers to work on and capture the</a:t>
            </a:r>
          </a:p>
          <a:p>
            <a:pPr marL="144000"/>
            <a:r>
              <a:rPr lang="en-US" sz="1600" spc="-1" dirty="0">
                <a:solidFill>
                  <a:schemeClr val="accent5">
                    <a:lumMod val="50000"/>
                  </a:schemeClr>
                </a:solidFill>
                <a:latin typeface="Verdana" panose="020B0604030504040204" pitchFamily="34" charset="0"/>
                <a:ea typeface="Verdana" panose="020B0604030504040204" pitchFamily="34" charset="0"/>
              </a:rPr>
              <a:t>    Android market</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nSpc>
                <a:spcPct val="100000"/>
              </a:lnSpc>
              <a:buClr>
                <a:srgbClr val="000000"/>
              </a:buClr>
              <a:buFont typeface="Arial"/>
              <a:buChar char="•"/>
            </a:pPr>
            <a:endParaRPr lang="en-US"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144000">
              <a:lnSpc>
                <a:spcPct val="100000"/>
              </a:lnSpc>
              <a:buClr>
                <a:srgbClr val="000000"/>
              </a:buClr>
            </a:pPr>
            <a:r>
              <a:rPr lang="en-US" sz="1600" b="1"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1" strike="noStrike" spc="-1" dirty="0">
              <a:solidFill>
                <a:schemeClr val="accent5">
                  <a:lumMod val="50000"/>
                </a:schemeClr>
              </a:solidFill>
              <a:latin typeface="Verdana" panose="020B0604030504040204" pitchFamily="34" charset="0"/>
              <a:ea typeface="Verdana" panose="020B0604030504040204" pitchFamily="34" charset="0"/>
            </a:endParaRPr>
          </a:p>
          <a:p>
            <a:pPr marL="144000" algn="just">
              <a:lnSpc>
                <a:spcPct val="100000"/>
              </a:lnSpc>
              <a:buClr>
                <a:srgbClr val="000000"/>
              </a:buCl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37488"/>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lang="en-GB" sz="1800" spc="50" dirty="0">
                <a:solidFill>
                  <a:srgbClr val="124F5B"/>
                </a:solidFill>
                <a:latin typeface="Verdana"/>
                <a:cs typeface="Verdana"/>
              </a:rPr>
              <a:t>In this project </a:t>
            </a:r>
            <a:r>
              <a:rPr lang="en-GB" sz="1800" spc="50" dirty="0" err="1">
                <a:solidFill>
                  <a:srgbClr val="124F5B"/>
                </a:solidFill>
                <a:latin typeface="Verdana"/>
                <a:cs typeface="Verdana"/>
              </a:rPr>
              <a:t>i</a:t>
            </a:r>
            <a:r>
              <a:rPr lang="en-GB" sz="1800" spc="50" dirty="0">
                <a:solidFill>
                  <a:srgbClr val="124F5B"/>
                </a:solidFill>
                <a:latin typeface="Verdana"/>
                <a:cs typeface="Verdana"/>
              </a:rPr>
              <a:t> have given 2 data sets 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spc="-35" dirty="0">
                <a:solidFill>
                  <a:srgbClr val="124F5B"/>
                </a:solidFill>
                <a:latin typeface="Verdana"/>
                <a:cs typeface="Verdana"/>
              </a:rPr>
              <a:t>.</a:t>
            </a:r>
            <a:endParaRPr lang="en-GB" sz="1800" spc="-35" dirty="0">
              <a:solidFill>
                <a:srgbClr val="124F5B"/>
              </a:solidFill>
              <a:latin typeface="Verdana"/>
              <a:cs typeface="Verdana"/>
            </a:endParaRPr>
          </a:p>
          <a:p>
            <a:pPr marL="469265" marR="58419" indent="-457200" algn="just">
              <a:lnSpc>
                <a:spcPct val="114999"/>
              </a:lnSpc>
              <a:spcBef>
                <a:spcPts val="100"/>
              </a:spcBef>
              <a:buFont typeface="AoyagiKouzanFontT"/>
              <a:buChar char="❏"/>
              <a:tabLst>
                <a:tab pos="469900" algn="l"/>
              </a:tabLst>
            </a:pPr>
            <a:endParaRPr sz="1800" dirty="0">
              <a:latin typeface="Verdana"/>
              <a:cs typeface="Verdana"/>
            </a:endParaRPr>
          </a:p>
          <a:p>
            <a:pPr marL="469265" marR="5080" indent="-457200" algn="just">
              <a:lnSpc>
                <a:spcPct val="114999"/>
              </a:lnSpc>
              <a:buFont typeface="AoyagiKouzanFontT"/>
              <a:buChar char="❏"/>
              <a:tabLst>
                <a:tab pos="469900" algn="l"/>
              </a:tabLst>
            </a:pPr>
            <a:r>
              <a:rPr lang="en-GB" sz="1800" spc="10" dirty="0">
                <a:solidFill>
                  <a:srgbClr val="124F5B"/>
                </a:solidFill>
                <a:latin typeface="Verdana"/>
                <a:cs typeface="Verdana"/>
              </a:rPr>
              <a:t>I have to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a:t>
            </a:r>
            <a:r>
              <a:rPr lang="en-GB" sz="1800" spc="30" dirty="0">
                <a:solidFill>
                  <a:srgbClr val="124F5B"/>
                </a:solidFill>
                <a:latin typeface="Verdana"/>
                <a:cs typeface="Verdana"/>
              </a:rPr>
              <a:t> the</a:t>
            </a:r>
            <a:r>
              <a:rPr sz="1800" spc="30" dirty="0">
                <a:solidFill>
                  <a:srgbClr val="124F5B"/>
                </a:solidFill>
                <a:latin typeface="Verdana"/>
                <a:cs typeface="Verdana"/>
              </a:rPr>
              <a:t>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lang="en-IN" sz="1800" dirty="0">
              <a:latin typeface="Verdana"/>
              <a:cs typeface="Verdana"/>
            </a:endParaRPr>
          </a:p>
          <a:p>
            <a:pPr>
              <a:lnSpc>
                <a:spcPct val="100000"/>
              </a:lnSpc>
              <a:spcBef>
                <a:spcPts val="45"/>
              </a:spcBef>
              <a:buClr>
                <a:srgbClr val="124F5B"/>
              </a:buClr>
              <a:buFont typeface="AoyagiKouzanFontT"/>
              <a:buChar char="❏"/>
            </a:pPr>
            <a:endParaRPr lang="en-IN" sz="2000" dirty="0">
              <a:latin typeface="Verdana"/>
              <a:cs typeface="Verdana"/>
            </a:endParaRPr>
          </a:p>
          <a:p>
            <a:pPr marL="12700">
              <a:lnSpc>
                <a:spcPct val="100000"/>
              </a:lnSpc>
            </a:pPr>
            <a:r>
              <a:rPr lang="en-GB" sz="2000" b="1" spc="-145" dirty="0">
                <a:solidFill>
                  <a:srgbClr val="CC0000"/>
                </a:solidFill>
                <a:latin typeface="Verdana"/>
                <a:cs typeface="Verdana"/>
              </a:rPr>
              <a:t>       </a:t>
            </a:r>
            <a:r>
              <a:rPr sz="2000" b="1" u="sng" spc="-145" dirty="0">
                <a:solidFill>
                  <a:srgbClr val="CC0000"/>
                </a:solidFill>
                <a:latin typeface="Verdana"/>
                <a:cs typeface="Verdana"/>
              </a:rPr>
              <a:t>So, </a:t>
            </a:r>
            <a:r>
              <a:rPr sz="2000" b="1" u="sng" spc="-70" dirty="0">
                <a:solidFill>
                  <a:srgbClr val="CC0000"/>
                </a:solidFill>
                <a:latin typeface="Verdana"/>
                <a:cs typeface="Verdana"/>
              </a:rPr>
              <a:t>what </a:t>
            </a:r>
            <a:r>
              <a:rPr sz="2000" b="1" u="sng" spc="-85" dirty="0">
                <a:solidFill>
                  <a:srgbClr val="CC0000"/>
                </a:solidFill>
                <a:latin typeface="Verdana"/>
                <a:cs typeface="Verdana"/>
              </a:rPr>
              <a:t>factors </a:t>
            </a:r>
            <a:r>
              <a:rPr sz="2000" b="1" u="sng" spc="-55" dirty="0">
                <a:solidFill>
                  <a:srgbClr val="CC0000"/>
                </a:solidFill>
                <a:latin typeface="Verdana"/>
                <a:cs typeface="Verdana"/>
              </a:rPr>
              <a:t>inﬂuence </a:t>
            </a:r>
            <a:r>
              <a:rPr sz="2000" b="1" u="sng" spc="-75" dirty="0">
                <a:solidFill>
                  <a:srgbClr val="CC0000"/>
                </a:solidFill>
                <a:latin typeface="Verdana"/>
                <a:cs typeface="Verdana"/>
              </a:rPr>
              <a:t>an </a:t>
            </a:r>
            <a:r>
              <a:rPr sz="2000" b="1" u="sng" spc="-100" dirty="0">
                <a:solidFill>
                  <a:srgbClr val="CC0000"/>
                </a:solidFill>
                <a:latin typeface="Verdana"/>
                <a:cs typeface="Verdana"/>
              </a:rPr>
              <a:t>app's</a:t>
            </a:r>
            <a:r>
              <a:rPr sz="2000" b="1" u="sng" spc="-295" dirty="0">
                <a:solidFill>
                  <a:srgbClr val="CC0000"/>
                </a:solidFill>
                <a:latin typeface="Verdana"/>
                <a:cs typeface="Verdana"/>
              </a:rPr>
              <a:t> </a:t>
            </a:r>
            <a:r>
              <a:rPr sz="2000" b="1" u="sng" spc="-75" dirty="0">
                <a:solidFill>
                  <a:srgbClr val="CC0000"/>
                </a:solidFill>
                <a:latin typeface="Verdana"/>
                <a:cs typeface="Verdana"/>
              </a:rPr>
              <a:t>success?</a:t>
            </a:r>
            <a:endParaRPr sz="2000" u="sng"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u="sng" spc="-85" dirty="0">
                <a:solidFill>
                  <a:schemeClr val="bg1">
                    <a:lumMod val="50000"/>
                  </a:schemeClr>
                </a:solidFill>
              </a:rPr>
              <a:t>Problem</a:t>
            </a:r>
            <a:r>
              <a:rPr lang="en-IN" sz="2800" b="1" u="sng" spc="-225" dirty="0">
                <a:solidFill>
                  <a:schemeClr val="bg1">
                    <a:lumMod val="50000"/>
                  </a:schemeClr>
                </a:solidFill>
              </a:rPr>
              <a:t> </a:t>
            </a:r>
            <a:r>
              <a:rPr lang="en-IN" sz="2800" b="1" u="sng" spc="-95" dirty="0">
                <a:solidFill>
                  <a:schemeClr val="bg1">
                    <a:lumMod val="50000"/>
                  </a:schemeClr>
                </a:solidFill>
              </a:rPr>
              <a:t>Statement</a:t>
            </a:r>
            <a:endParaRPr lang="en-IN" sz="2800" b="1" u="sng" dirty="0">
              <a:solidFill>
                <a:schemeClr val="bg1">
                  <a:lumMod val="50000"/>
                </a:schemeClr>
              </a:solidFill>
            </a:endParaRPr>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object 5"/>
          <p:cNvSpPr txBox="1"/>
          <p:nvPr/>
        </p:nvSpPr>
        <p:spPr>
          <a:xfrm>
            <a:off x="394512" y="972769"/>
            <a:ext cx="8565070" cy="3062377"/>
          </a:xfrm>
          <a:prstGeom prst="rect">
            <a:avLst/>
          </a:prstGeom>
        </p:spPr>
        <p:txBody>
          <a:bodyPr vert="horz" wrap="square" lIns="0" tIns="12700" rIns="0" bIns="0" rtlCol="0">
            <a:spAutoFit/>
          </a:bodyPr>
          <a:lstStyle/>
          <a:p>
            <a:pPr marL="355600" indent="-342900">
              <a:spcBef>
                <a:spcPts val="100"/>
              </a:spcBef>
              <a:buSzPct val="93333"/>
              <a:buFont typeface="Calibri"/>
              <a:buChar char="▪"/>
              <a:tabLst>
                <a:tab pos="354965" algn="l"/>
                <a:tab pos="355600" algn="l"/>
              </a:tabLst>
            </a:pPr>
            <a:r>
              <a:rPr lang="en-GB" sz="1500" b="1" spc="-5" dirty="0">
                <a:solidFill>
                  <a:srgbClr val="124F5C"/>
                </a:solidFill>
                <a:latin typeface="+mn-lt"/>
                <a:cs typeface="Arial"/>
              </a:rPr>
              <a:t>Import</a:t>
            </a:r>
            <a:r>
              <a:rPr lang="en-GB" sz="1500" b="1" dirty="0">
                <a:solidFill>
                  <a:srgbClr val="124F5C"/>
                </a:solidFill>
                <a:latin typeface="+mn-lt"/>
                <a:cs typeface="Arial"/>
              </a:rPr>
              <a:t> Libraries:</a:t>
            </a:r>
            <a:r>
              <a:rPr lang="en-GB" sz="1500" b="1" spc="-30" dirty="0">
                <a:solidFill>
                  <a:srgbClr val="124F5C"/>
                </a:solidFill>
                <a:latin typeface="+mn-lt"/>
                <a:cs typeface="Arial"/>
              </a:rPr>
              <a:t> </a:t>
            </a:r>
            <a:r>
              <a:rPr lang="en-GB" sz="1500" spc="-5" dirty="0">
                <a:solidFill>
                  <a:srgbClr val="124F5C"/>
                </a:solidFill>
                <a:latin typeface="+mn-lt"/>
                <a:cs typeface="Arial MT"/>
              </a:rPr>
              <a:t>NumPy,</a:t>
            </a:r>
            <a:r>
              <a:rPr lang="en-GB" sz="1500" spc="15" dirty="0">
                <a:solidFill>
                  <a:srgbClr val="124F5C"/>
                </a:solidFill>
                <a:latin typeface="+mn-lt"/>
                <a:cs typeface="Arial MT"/>
              </a:rPr>
              <a:t> </a:t>
            </a:r>
            <a:r>
              <a:rPr lang="en-GB" sz="1500" dirty="0">
                <a:solidFill>
                  <a:srgbClr val="124F5C"/>
                </a:solidFill>
                <a:latin typeface="+mn-lt"/>
                <a:cs typeface="Arial MT"/>
              </a:rPr>
              <a:t>Pandas,</a:t>
            </a:r>
            <a:r>
              <a:rPr lang="en-GB" sz="1500" spc="-25" dirty="0">
                <a:solidFill>
                  <a:srgbClr val="124F5C"/>
                </a:solidFill>
                <a:latin typeface="+mn-lt"/>
                <a:cs typeface="Arial MT"/>
              </a:rPr>
              <a:t> </a:t>
            </a:r>
            <a:r>
              <a:rPr lang="en-GB" sz="1500" spc="-5" dirty="0">
                <a:solidFill>
                  <a:srgbClr val="124F5C"/>
                </a:solidFill>
                <a:latin typeface="+mn-lt"/>
                <a:cs typeface="Arial MT"/>
              </a:rPr>
              <a:t>Seaborn </a:t>
            </a:r>
            <a:r>
              <a:rPr lang="en-GB" sz="1500" dirty="0">
                <a:solidFill>
                  <a:srgbClr val="124F5C"/>
                </a:solidFill>
                <a:latin typeface="+mn-lt"/>
                <a:cs typeface="Arial MT"/>
              </a:rPr>
              <a:t>and Matplotlib</a:t>
            </a:r>
            <a:endParaRPr lang="en-GB" sz="1500" dirty="0">
              <a:latin typeface="+mn-lt"/>
              <a:cs typeface="Arial MT"/>
            </a:endParaRPr>
          </a:p>
          <a:p>
            <a:pPr marL="355600" indent="-342900">
              <a:lnSpc>
                <a:spcPct val="100000"/>
              </a:lnSpc>
              <a:spcBef>
                <a:spcPts val="100"/>
              </a:spcBef>
              <a:buClr>
                <a:srgbClr val="000000"/>
              </a:buClr>
              <a:buSzPct val="93333"/>
              <a:buFont typeface="Calibri"/>
              <a:buChar char="▪"/>
              <a:tabLst>
                <a:tab pos="354965" algn="l"/>
                <a:tab pos="355600" algn="l"/>
              </a:tabLst>
            </a:pPr>
            <a:endParaRPr lang="en-GB" sz="1500" b="1" spc="-5" dirty="0">
              <a:solidFill>
                <a:srgbClr val="124F5C"/>
              </a:solidFill>
              <a:latin typeface="+mn-lt"/>
              <a:cs typeface="Arial"/>
            </a:endParaRPr>
          </a:p>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20"/>
              </a:spcBef>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lang="en-GB" sz="1500" spc="-5" dirty="0">
                <a:solidFill>
                  <a:srgbClr val="124F5C"/>
                </a:solidFill>
                <a:latin typeface="+mn-lt"/>
                <a:cs typeface="Arial MT"/>
              </a:rPr>
              <a:t>special charters and alphabet</a:t>
            </a:r>
            <a:r>
              <a:rPr sz="1500" dirty="0">
                <a:solidFill>
                  <a:srgbClr val="124F5C"/>
                </a:solidFill>
                <a:latin typeface="+mn-lt"/>
                <a:cs typeface="Arial MT"/>
              </a:rPr>
              <a:t>.</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lang="en-GB" sz="1500" b="1" spc="-5" dirty="0">
                <a:solidFill>
                  <a:srgbClr val="124F5C"/>
                </a:solidFill>
                <a:latin typeface="+mn-lt"/>
                <a:cs typeface="Arial"/>
              </a:rPr>
              <a:t>Manipulation</a:t>
            </a:r>
            <a:r>
              <a:rPr sz="1500" b="1" spc="-5" dirty="0">
                <a:solidFill>
                  <a:srgbClr val="124F5C"/>
                </a:solidFill>
                <a:latin typeface="+mn-lt"/>
                <a:cs typeface="Arial"/>
              </a:rPr>
              <a:t>:</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u="sng" dirty="0">
                <a:solidFill>
                  <a:schemeClr val="bg1">
                    <a:lumMod val="50000"/>
                  </a:schemeClr>
                </a:solidFill>
              </a:rPr>
              <a:t>Dataset Preparation</a:t>
            </a:r>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u="sng" spc="-85" dirty="0">
                <a:solidFill>
                  <a:schemeClr val="bg1">
                    <a:lumMod val="50000"/>
                  </a:schemeClr>
                </a:solidFill>
              </a:rPr>
              <a:t>Attr</a:t>
            </a:r>
            <a:r>
              <a:rPr lang="en-US" sz="2400" b="1" u="sng" spc="-65" dirty="0">
                <a:solidFill>
                  <a:schemeClr val="bg1">
                    <a:lumMod val="50000"/>
                  </a:schemeClr>
                </a:solidFill>
              </a:rPr>
              <a:t>i</a:t>
            </a:r>
            <a:r>
              <a:rPr lang="en-US" sz="2400" b="1" u="sng" spc="-55" dirty="0">
                <a:solidFill>
                  <a:schemeClr val="bg1">
                    <a:lumMod val="50000"/>
                  </a:schemeClr>
                </a:solidFill>
              </a:rPr>
              <a:t>but</a:t>
            </a:r>
            <a:r>
              <a:rPr lang="en-US" sz="2400" b="1" u="sng" spc="-70" dirty="0">
                <a:solidFill>
                  <a:schemeClr val="bg1">
                    <a:lumMod val="50000"/>
                  </a:schemeClr>
                </a:solidFill>
              </a:rPr>
              <a:t>e</a:t>
            </a:r>
            <a:r>
              <a:rPr lang="en-US" sz="2400" b="1" u="sng" spc="-150" dirty="0">
                <a:solidFill>
                  <a:schemeClr val="bg1">
                    <a:lumMod val="50000"/>
                  </a:schemeClr>
                </a:solidFill>
              </a:rPr>
              <a:t>s</a:t>
            </a:r>
            <a:r>
              <a:rPr lang="en-US" sz="2400" b="1" u="sng" spc="-120" dirty="0">
                <a:solidFill>
                  <a:schemeClr val="bg1">
                    <a:lumMod val="50000"/>
                  </a:schemeClr>
                </a:solidFill>
              </a:rPr>
              <a:t> </a:t>
            </a:r>
            <a:r>
              <a:rPr lang="en-US" sz="2400" b="1" u="sng" spc="-75" dirty="0">
                <a:solidFill>
                  <a:schemeClr val="bg1">
                    <a:lumMod val="50000"/>
                  </a:schemeClr>
                </a:solidFill>
              </a:rPr>
              <a:t>in</a:t>
            </a:r>
            <a:r>
              <a:rPr lang="en-US" sz="2400" b="1" u="sng" spc="-145" dirty="0">
                <a:solidFill>
                  <a:schemeClr val="bg1">
                    <a:lumMod val="50000"/>
                  </a:schemeClr>
                </a:solidFill>
              </a:rPr>
              <a:t> </a:t>
            </a:r>
            <a:r>
              <a:rPr lang="en-US" sz="2400" b="1" u="sng" spc="-75" dirty="0">
                <a:solidFill>
                  <a:schemeClr val="bg1">
                    <a:lumMod val="50000"/>
                  </a:schemeClr>
                </a:solidFill>
              </a:rPr>
              <a:t>Google</a:t>
            </a:r>
            <a:r>
              <a:rPr lang="en-US" sz="2400" b="1" u="sng" spc="-145" dirty="0">
                <a:solidFill>
                  <a:schemeClr val="bg1">
                    <a:lumMod val="50000"/>
                  </a:schemeClr>
                </a:solidFill>
              </a:rPr>
              <a:t> </a:t>
            </a:r>
            <a:r>
              <a:rPr lang="en-US" sz="2400" b="1" u="sng" spc="-70" dirty="0">
                <a:solidFill>
                  <a:schemeClr val="bg1">
                    <a:lumMod val="50000"/>
                  </a:schemeClr>
                </a:solidFill>
              </a:rPr>
              <a:t>P</a:t>
            </a:r>
            <a:r>
              <a:rPr lang="en-US" sz="2400" b="1" u="sng" spc="-45" dirty="0">
                <a:solidFill>
                  <a:schemeClr val="bg1">
                    <a:lumMod val="50000"/>
                  </a:schemeClr>
                </a:solidFill>
              </a:rPr>
              <a:t>l</a:t>
            </a:r>
            <a:r>
              <a:rPr lang="en-US" sz="2400" b="1" u="sng" spc="-125" dirty="0">
                <a:solidFill>
                  <a:schemeClr val="bg1">
                    <a:lumMod val="50000"/>
                  </a:schemeClr>
                </a:solidFill>
              </a:rPr>
              <a:t>ay</a:t>
            </a:r>
            <a:r>
              <a:rPr lang="en-US" sz="2400" b="1" u="sng" spc="-145" dirty="0">
                <a:solidFill>
                  <a:schemeClr val="bg1">
                    <a:lumMod val="50000"/>
                  </a:schemeClr>
                </a:solidFill>
              </a:rPr>
              <a:t> </a:t>
            </a:r>
            <a:r>
              <a:rPr lang="en-US" sz="2400" b="1" u="sng" spc="-105" dirty="0">
                <a:solidFill>
                  <a:schemeClr val="bg1">
                    <a:lumMod val="50000"/>
                  </a:schemeClr>
                </a:solidFill>
              </a:rPr>
              <a:t>store</a:t>
            </a:r>
            <a:r>
              <a:rPr lang="en-US" sz="2400" b="1" u="sng" spc="-130" dirty="0">
                <a:solidFill>
                  <a:schemeClr val="bg1">
                    <a:lumMod val="50000"/>
                  </a:schemeClr>
                </a:solidFill>
              </a:rPr>
              <a:t> </a:t>
            </a:r>
            <a:r>
              <a:rPr lang="en-US" sz="2400" b="1" u="sng" spc="-70" dirty="0">
                <a:solidFill>
                  <a:schemeClr val="bg1">
                    <a:lumMod val="50000"/>
                  </a:schemeClr>
                </a:solidFill>
              </a:rPr>
              <a:t>Da</a:t>
            </a:r>
            <a:r>
              <a:rPr lang="en-US" sz="2400" b="1" u="sng" spc="-55" dirty="0">
                <a:solidFill>
                  <a:schemeClr val="bg1">
                    <a:lumMod val="50000"/>
                  </a:schemeClr>
                </a:solidFill>
              </a:rPr>
              <a:t>t</a:t>
            </a:r>
            <a:r>
              <a:rPr lang="en-US" sz="2400" b="1" u="sng" spc="-125" dirty="0">
                <a:solidFill>
                  <a:schemeClr val="bg1">
                    <a:lumMod val="50000"/>
                  </a:schemeClr>
                </a:solidFill>
              </a:rPr>
              <a:t>a</a:t>
            </a:r>
            <a:endParaRPr sz="2400" b="1" u="sng" dirty="0">
              <a:solidFill>
                <a:schemeClr val="bg1">
                  <a:lumMod val="50000"/>
                </a:schemeClr>
              </a:solidFill>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chemeClr val="bg1">
                    <a:lumMod val="50000"/>
                  </a:schemeClr>
                </a:solidFill>
              </a:rPr>
              <a:t>Attributes in User reviews</a:t>
            </a:r>
          </a:p>
        </p:txBody>
      </p:sp>
      <p:sp>
        <p:nvSpPr>
          <p:cNvPr id="4" name="object 4"/>
          <p:cNvSpPr txBox="1"/>
          <p:nvPr/>
        </p:nvSpPr>
        <p:spPr>
          <a:xfrm>
            <a:off x="198379" y="778687"/>
            <a:ext cx="5569561" cy="2092239"/>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205105">
              <a:lnSpc>
                <a:spcPct val="100000"/>
              </a:lnSpc>
              <a:tabLst>
                <a:tab pos="433070" algn="l"/>
              </a:tabLst>
            </a:pPr>
            <a:r>
              <a:rPr sz="1600" b="1" spc="-20" dirty="0">
                <a:solidFill>
                  <a:srgbClr val="FF0000"/>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205105">
              <a:lnSpc>
                <a:spcPct val="100000"/>
              </a:lnSpc>
              <a:spcBef>
                <a:spcPts val="960"/>
              </a:spcBef>
              <a:tabLst>
                <a:tab pos="433070" algn="l"/>
              </a:tabLst>
            </a:pPr>
            <a:r>
              <a:rPr sz="1600" b="1" spc="-5" dirty="0">
                <a:solidFill>
                  <a:srgbClr val="FF0000"/>
                </a:solidFill>
                <a:latin typeface="+mn-lt"/>
                <a:cs typeface="Arial"/>
              </a:rPr>
              <a:t>Translated</a:t>
            </a:r>
            <a:r>
              <a:rPr sz="1600" b="1" spc="10" dirty="0">
                <a:solidFill>
                  <a:srgbClr val="FF0000"/>
                </a:solidFill>
                <a:latin typeface="+mn-lt"/>
                <a:cs typeface="Arial"/>
              </a:rPr>
              <a:t> </a:t>
            </a:r>
            <a:r>
              <a:rPr sz="1600" b="1" spc="-5" dirty="0">
                <a:solidFill>
                  <a:srgbClr val="FF0000"/>
                </a:solidFill>
                <a:latin typeface="+mn-lt"/>
                <a:cs typeface="Arial"/>
              </a:rPr>
              <a:t>Review-</a:t>
            </a:r>
            <a:r>
              <a:rPr sz="1600" b="1" spc="15" dirty="0">
                <a:solidFill>
                  <a:srgbClr val="FF0000"/>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205105">
              <a:lnSpc>
                <a:spcPct val="100000"/>
              </a:lnSpc>
              <a:spcBef>
                <a:spcPts val="960"/>
              </a:spcBef>
              <a:tabLst>
                <a:tab pos="433070" algn="l"/>
              </a:tabLst>
            </a:pPr>
            <a:r>
              <a:rPr sz="1600" b="1" spc="-5" dirty="0">
                <a:solidFill>
                  <a:srgbClr val="FF0000"/>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205105">
              <a:lnSpc>
                <a:spcPct val="100000"/>
              </a:lnSpc>
              <a:spcBef>
                <a:spcPts val="960"/>
              </a:spcBef>
              <a:tabLst>
                <a:tab pos="433070" algn="l"/>
              </a:tabLst>
            </a:pPr>
            <a:r>
              <a:rPr sz="1600" b="1" spc="-5" dirty="0">
                <a:solidFill>
                  <a:srgbClr val="FF0000"/>
                </a:solidFill>
                <a:latin typeface="+mn-lt"/>
                <a:cs typeface="Arial"/>
              </a:rPr>
              <a:t>Sentiment</a:t>
            </a:r>
            <a:r>
              <a:rPr sz="1600" b="1" spc="30" dirty="0">
                <a:solidFill>
                  <a:srgbClr val="FF0000"/>
                </a:solidFill>
                <a:latin typeface="+mn-lt"/>
                <a:cs typeface="Arial"/>
              </a:rPr>
              <a:t> </a:t>
            </a:r>
            <a:r>
              <a:rPr sz="1600" b="1" spc="-5" dirty="0">
                <a:solidFill>
                  <a:srgbClr val="FF0000"/>
                </a:solidFill>
                <a:latin typeface="+mn-lt"/>
                <a:cs typeface="Arial"/>
              </a:rPr>
              <a:t>Polarity-</a:t>
            </a:r>
            <a:r>
              <a:rPr sz="1600" b="1" spc="55" dirty="0">
                <a:solidFill>
                  <a:srgbClr val="FF0000"/>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205105">
              <a:lnSpc>
                <a:spcPct val="100000"/>
              </a:lnSpc>
              <a:spcBef>
                <a:spcPts val="965"/>
              </a:spcBef>
              <a:tabLst>
                <a:tab pos="433070" algn="l"/>
              </a:tabLst>
            </a:pPr>
            <a:r>
              <a:rPr sz="1600" b="1" spc="-5" dirty="0">
                <a:solidFill>
                  <a:srgbClr val="FF0000"/>
                </a:solidFill>
                <a:latin typeface="+mn-lt"/>
                <a:cs typeface="Arial"/>
              </a:rPr>
              <a:t>Sentiment</a:t>
            </a:r>
            <a:r>
              <a:rPr sz="1600" b="1" spc="30" dirty="0">
                <a:solidFill>
                  <a:srgbClr val="FF0000"/>
                </a:solidFill>
                <a:latin typeface="+mn-lt"/>
                <a:cs typeface="Arial"/>
              </a:rPr>
              <a:t> </a:t>
            </a:r>
            <a:r>
              <a:rPr sz="1600" b="1" spc="-5" dirty="0">
                <a:solidFill>
                  <a:srgbClr val="FF0000"/>
                </a:solidFill>
                <a:latin typeface="+mn-lt"/>
                <a:cs typeface="Arial"/>
              </a:rPr>
              <a:t>Subjectivity-</a:t>
            </a:r>
            <a:r>
              <a:rPr sz="1600" b="1" spc="70" dirty="0">
                <a:solidFill>
                  <a:srgbClr val="FF0000"/>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u="sng" dirty="0">
                <a:solidFill>
                  <a:schemeClr val="bg1">
                    <a:lumMod val="50000"/>
                  </a:schemeClr>
                </a:solidFill>
                <a:latin typeface="Old Standard TT"/>
                <a:cs typeface="Old Standard TT"/>
              </a:rPr>
              <a:t>OVERVIEW OF</a:t>
            </a:r>
            <a:r>
              <a:rPr sz="2400" b="1" u="sng" spc="-95" dirty="0">
                <a:solidFill>
                  <a:schemeClr val="bg1">
                    <a:lumMod val="50000"/>
                  </a:schemeClr>
                </a:solidFill>
                <a:latin typeface="Old Standard TT"/>
                <a:cs typeface="Old Standard TT"/>
              </a:rPr>
              <a:t> </a:t>
            </a:r>
            <a:r>
              <a:rPr sz="2400" b="1" u="sng" dirty="0">
                <a:solidFill>
                  <a:schemeClr val="bg1">
                    <a:lumMod val="50000"/>
                  </a:schemeClr>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dirty="0"/>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844065" cy="289823"/>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FFFFFF"/>
                </a:solidFill>
                <a:latin typeface="Arial"/>
                <a:cs typeface="Arial"/>
              </a:rPr>
              <a:t>Data Exploration</a:t>
            </a:r>
            <a:endParaRPr lang="en-IN" sz="1800" dirty="0">
              <a:latin typeface="Arial"/>
              <a:cs typeface="Arial"/>
            </a:endParaRPr>
          </a:p>
        </p:txBody>
      </p:sp>
      <p:sp>
        <p:nvSpPr>
          <p:cNvPr id="12" name="object 12"/>
          <p:cNvSpPr txBox="1"/>
          <p:nvPr/>
        </p:nvSpPr>
        <p:spPr>
          <a:xfrm>
            <a:off x="734059" y="2685750"/>
            <a:ext cx="2065655" cy="2229072"/>
          </a:xfrm>
          <a:prstGeom prst="rect">
            <a:avLst/>
          </a:prstGeom>
        </p:spPr>
        <p:txBody>
          <a:bodyPr vert="horz" wrap="square" lIns="0" tIns="13335" rIns="0" bIns="0" rtlCol="0">
            <a:spAutoFit/>
          </a:bodyPr>
          <a:lstStyle/>
          <a:p>
            <a:pPr marL="12700" marR="5080">
              <a:lnSpc>
                <a:spcPct val="114999"/>
              </a:lnSpc>
              <a:spcBef>
                <a:spcPts val="105"/>
              </a:spcBef>
            </a:pPr>
            <a:r>
              <a:rPr lang="en-GB" sz="1800" spc="-5" dirty="0">
                <a:latin typeface="Arial"/>
                <a:cs typeface="Arial"/>
              </a:rPr>
              <a:t>Uncover initial  patterns,  characteristics,</a:t>
            </a:r>
            <a:r>
              <a:rPr lang="en-GB" sz="1800" spc="-30" dirty="0">
                <a:latin typeface="Arial"/>
                <a:cs typeface="Arial"/>
              </a:rPr>
              <a:t> </a:t>
            </a:r>
            <a:r>
              <a:rPr lang="en-GB" sz="1800" spc="-5" dirty="0">
                <a:latin typeface="Arial"/>
                <a:cs typeface="Arial"/>
              </a:rPr>
              <a:t>and  points </a:t>
            </a:r>
            <a:r>
              <a:rPr lang="en-GB" sz="1800" dirty="0">
                <a:latin typeface="Arial"/>
                <a:cs typeface="Arial"/>
              </a:rPr>
              <a:t>of </a:t>
            </a:r>
            <a:r>
              <a:rPr lang="en-GB" sz="1800" spc="-5" dirty="0">
                <a:latin typeface="Arial"/>
                <a:cs typeface="Arial"/>
              </a:rPr>
              <a:t>interest  using visual  exploration</a:t>
            </a:r>
            <a:endParaRPr lang="en-GB" sz="1800" dirty="0">
              <a:latin typeface="Arial"/>
              <a:cs typeface="Arial"/>
            </a:endParaRPr>
          </a:p>
          <a:p>
            <a:pPr marL="12700" marR="5080">
              <a:lnSpc>
                <a:spcPct val="114999"/>
              </a:lnSpc>
              <a:spcBef>
                <a:spcPts val="105"/>
              </a:spcBef>
            </a:pPr>
            <a:endParaRPr sz="1800" dirty="0">
              <a:latin typeface="Arial"/>
              <a:cs typeface="Arial"/>
            </a:endParaRPr>
          </a:p>
        </p:txBody>
      </p:sp>
      <p:sp>
        <p:nvSpPr>
          <p:cNvPr id="13" name="object 13"/>
          <p:cNvSpPr/>
          <p:nvPr/>
        </p:nvSpPr>
        <p:spPr>
          <a:xfrm>
            <a:off x="2759710"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lang="en-GB" sz="1800" spc="-5" dirty="0">
              <a:solidFill>
                <a:srgbClr val="FFFFFF"/>
              </a:solidFill>
            </a:endParaRPr>
          </a:p>
        </p:txBody>
      </p:sp>
      <p:sp>
        <p:nvSpPr>
          <p:cNvPr id="15" name="object 15"/>
          <p:cNvSpPr txBox="1"/>
          <p:nvPr/>
        </p:nvSpPr>
        <p:spPr>
          <a:xfrm>
            <a:off x="3626358" y="2659231"/>
            <a:ext cx="1993900" cy="1577868"/>
          </a:xfrm>
          <a:prstGeom prst="rect">
            <a:avLst/>
          </a:prstGeom>
        </p:spPr>
        <p:txBody>
          <a:bodyPr vert="horz" wrap="square" lIns="0" tIns="12065" rIns="0" bIns="0" rtlCol="0">
            <a:spAutoFit/>
          </a:bodyPr>
          <a:lstStyle/>
          <a:p>
            <a:pPr marL="12700" marR="5080">
              <a:lnSpc>
                <a:spcPct val="114999"/>
              </a:lnSpc>
              <a:spcBef>
                <a:spcPts val="105"/>
              </a:spcBef>
            </a:pPr>
            <a:r>
              <a:rPr lang="en-GB" sz="1800" spc="-5" dirty="0">
                <a:latin typeface="Arial"/>
                <a:cs typeface="Arial"/>
              </a:rPr>
              <a:t>Understand </a:t>
            </a:r>
            <a:r>
              <a:rPr lang="en-GB" sz="1800" dirty="0">
                <a:latin typeface="Arial"/>
                <a:cs typeface="Arial"/>
              </a:rPr>
              <a:t>the  structure of the  </a:t>
            </a:r>
            <a:r>
              <a:rPr lang="en-GB" sz="1800" spc="-5" dirty="0">
                <a:latin typeface="Arial"/>
                <a:cs typeface="Arial"/>
              </a:rPr>
              <a:t>dataset and clean  data before</a:t>
            </a:r>
            <a:r>
              <a:rPr lang="en-GB" sz="1800" spc="-50" dirty="0">
                <a:latin typeface="Arial"/>
                <a:cs typeface="Arial"/>
              </a:rPr>
              <a:t> </a:t>
            </a:r>
            <a:r>
              <a:rPr lang="en-GB" sz="1800" spc="-10" dirty="0">
                <a:latin typeface="Arial"/>
                <a:cs typeface="Arial"/>
              </a:rPr>
              <a:t>analysis</a:t>
            </a:r>
          </a:p>
        </p:txBody>
      </p:sp>
      <p:sp>
        <p:nvSpPr>
          <p:cNvPr id="16" name="object 16"/>
          <p:cNvSpPr/>
          <p:nvPr/>
        </p:nvSpPr>
        <p:spPr>
          <a:xfrm>
            <a:off x="4006088" y="1956055"/>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60461" y="1976882"/>
            <a:ext cx="617220" cy="615695"/>
          </a:xfrm>
          <a:prstGeom prst="rect">
            <a:avLst/>
          </a:prstGeom>
          <a:blipFill>
            <a:blip r:embed="rId6" cstate="print"/>
            <a:stretch>
              <a:fillRect/>
            </a:stretch>
          </a:blipFill>
        </p:spPr>
        <p:txBody>
          <a:bodyPr wrap="square" lIns="0" tIns="0" rIns="0" bIns="0" rtlCol="0"/>
          <a:lstStyle/>
          <a:p>
            <a:endParaRPr/>
          </a:p>
        </p:txBody>
      </p:sp>
      <p:sp>
        <p:nvSpPr>
          <p:cNvPr id="19" name="object 11">
            <a:extLst>
              <a:ext uri="{FF2B5EF4-FFF2-40B4-BE49-F238E27FC236}">
                <a16:creationId xmlns:a16="http://schemas.microsoft.com/office/drawing/2014/main" id="{C5FF1545-264D-E098-2D6B-AF9CA94A712C}"/>
              </a:ext>
            </a:extLst>
          </p:cNvPr>
          <p:cNvSpPr txBox="1"/>
          <p:nvPr/>
        </p:nvSpPr>
        <p:spPr>
          <a:xfrm>
            <a:off x="3780410" y="1368374"/>
            <a:ext cx="2285110" cy="300355"/>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FFFFFF"/>
                </a:solidFill>
              </a:rPr>
              <a:t>Data</a:t>
            </a:r>
            <a:r>
              <a:rPr lang="en-IN" sz="1800" spc="-5" dirty="0">
                <a:solidFill>
                  <a:srgbClr val="FFFFFF"/>
                </a:solidFill>
                <a:latin typeface="Arial"/>
                <a:cs typeface="Arial"/>
              </a:rPr>
              <a:t> </a:t>
            </a:r>
            <a:r>
              <a:rPr lang="en-IN" sz="1800" spc="-5" dirty="0">
                <a:solidFill>
                  <a:srgbClr val="FFFFFF"/>
                </a:solidFill>
              </a:rPr>
              <a:t>Cleaning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F4ED53-734E-268D-BC36-865E8F86B424}"/>
              </a:ext>
            </a:extLst>
          </p:cNvPr>
          <p:cNvSpPr>
            <a:spLocks noGrp="1"/>
          </p:cNvSpPr>
          <p:nvPr>
            <p:ph type="body" idx="1"/>
          </p:nvPr>
        </p:nvSpPr>
        <p:spPr/>
        <p:txBody>
          <a:bodyPr/>
          <a:lstStyle/>
          <a:p>
            <a:endParaRPr lang="en-GB" dirty="0"/>
          </a:p>
          <a:p>
            <a:endParaRPr lang="en-IN" dirty="0"/>
          </a:p>
          <a:p>
            <a:endParaRPr lang="en-IN" dirty="0"/>
          </a:p>
          <a:p>
            <a:endParaRPr lang="en-IN" dirty="0"/>
          </a:p>
          <a:p>
            <a:r>
              <a:rPr lang="en-IN" sz="5400" b="1" dirty="0"/>
              <a:t>           </a:t>
            </a:r>
            <a:r>
              <a:rPr lang="en-IN" sz="5400" b="1" u="sng" dirty="0"/>
              <a:t>EDA Begins                                              </a:t>
            </a:r>
          </a:p>
        </p:txBody>
      </p:sp>
      <p:sp>
        <p:nvSpPr>
          <p:cNvPr id="4" name="object 13">
            <a:extLst>
              <a:ext uri="{FF2B5EF4-FFF2-40B4-BE49-F238E27FC236}">
                <a16:creationId xmlns:a16="http://schemas.microsoft.com/office/drawing/2014/main" id="{96B91B1C-E6DC-263C-D4AF-CBA4C0D83EFB}"/>
              </a:ext>
            </a:extLst>
          </p:cNvPr>
          <p:cNvSpPr/>
          <p:nvPr/>
        </p:nvSpPr>
        <p:spPr>
          <a:xfrm>
            <a:off x="311785" y="124689"/>
            <a:ext cx="849105" cy="662490"/>
          </a:xfrm>
          <a:prstGeom prst="rect">
            <a:avLst/>
          </a:prstGeom>
          <a:blipFill>
            <a:blip r:embed="rId2" cstate="print"/>
            <a:stretch>
              <a:fillRect/>
            </a:stretch>
          </a:blipFill>
        </p:spPr>
        <p:txBody>
          <a:bodyPr wrap="square" lIns="0" tIns="0" rIns="0" bIns="0" rtlCol="0"/>
          <a:lstStyle/>
          <a:p>
            <a:endParaRPr/>
          </a:p>
        </p:txBody>
      </p:sp>
      <p:pic>
        <p:nvPicPr>
          <p:cNvPr id="8" name="Picture 7">
            <a:extLst>
              <a:ext uri="{FF2B5EF4-FFF2-40B4-BE49-F238E27FC236}">
                <a16:creationId xmlns:a16="http://schemas.microsoft.com/office/drawing/2014/main" id="{84A42F28-F281-A8DD-2C0D-26F3C0676B76}"/>
              </a:ext>
            </a:extLst>
          </p:cNvPr>
          <p:cNvPicPr>
            <a:picLocks noChangeAspect="1"/>
          </p:cNvPicPr>
          <p:nvPr/>
        </p:nvPicPr>
        <p:blipFill>
          <a:blip r:embed="rId3"/>
          <a:stretch>
            <a:fillRect/>
          </a:stretch>
        </p:blipFill>
        <p:spPr>
          <a:xfrm>
            <a:off x="2456953" y="-1317335"/>
            <a:ext cx="4389120" cy="4209028"/>
          </a:xfrm>
          <a:prstGeom prst="rect">
            <a:avLst/>
          </a:prstGeom>
        </p:spPr>
      </p:pic>
    </p:spTree>
    <p:extLst>
      <p:ext uri="{BB962C8B-B14F-4D97-AF65-F5344CB8AC3E}">
        <p14:creationId xmlns:p14="http://schemas.microsoft.com/office/powerpoint/2010/main" val="4105926415"/>
      </p:ext>
    </p:extLst>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6163</TotalTime>
  <Words>1557</Words>
  <Application>Microsoft Office PowerPoint</Application>
  <PresentationFormat>On-screen Show (16:9)</PresentationFormat>
  <Paragraphs>134</Paragraphs>
  <Slides>25</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var(--jp-content-font-family)</vt:lpstr>
      <vt:lpstr>Arial</vt:lpstr>
      <vt:lpstr>Old Standard TT</vt:lpstr>
      <vt:lpstr>Times New Roman</vt:lpstr>
      <vt:lpstr>Calibri</vt:lpstr>
      <vt:lpstr>Verdana</vt:lpstr>
      <vt:lpstr>Montserrat</vt:lpstr>
      <vt:lpstr>Arial MT</vt:lpstr>
      <vt:lpstr>-apple-system</vt:lpstr>
      <vt:lpstr>AoyagiKouzanFontT</vt:lpstr>
      <vt:lpstr>Arial Unicode MS</vt:lpstr>
      <vt:lpstr>Presentation</vt:lpstr>
      <vt:lpstr>Presentation</vt:lpstr>
      <vt:lpstr>PowerPoint Presentation</vt:lpstr>
      <vt:lpstr>WHY ANALYZE THE GOOGLE PLAY  STORE?</vt:lpstr>
      <vt:lpstr>PowerPoint Presentation</vt:lpstr>
      <vt:lpstr>Problem Statement</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91814</dc:creator>
  <cp:lastModifiedBy>chetanre2@outlook.com</cp:lastModifiedBy>
  <cp:revision>47</cp:revision>
  <dcterms:created xsi:type="dcterms:W3CDTF">2022-03-16T09:49:32Z</dcterms:created>
  <dcterms:modified xsi:type="dcterms:W3CDTF">2022-09-27T06:13:29Z</dcterms:modified>
</cp:coreProperties>
</file>